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9"/>
  </p:notesMasterIdLst>
  <p:handoutMasterIdLst>
    <p:handoutMasterId r:id="rId10"/>
  </p:handoutMasterIdLst>
  <p:sldIdLst>
    <p:sldId id="281" r:id="rId2"/>
    <p:sldId id="330" r:id="rId3"/>
    <p:sldId id="332" r:id="rId4"/>
    <p:sldId id="334" r:id="rId5"/>
    <p:sldId id="335" r:id="rId6"/>
    <p:sldId id="336" r:id="rId7"/>
    <p:sldId id="333" r:id="rId8"/>
  </p:sldIdLst>
  <p:sldSz cx="9144000" cy="5143500" type="screen16x9"/>
  <p:notesSz cx="6858000" cy="9144000"/>
  <p:custDataLst>
    <p:tags r:id="rId11"/>
  </p:custDataLst>
  <p:defaultTex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2" pos="295" userDrawn="1">
          <p15:clr>
            <a:srgbClr val="A4A3A4"/>
          </p15:clr>
        </p15:guide>
        <p15:guide id="4" orient="horz" pos="146" userDrawn="1">
          <p15:clr>
            <a:srgbClr val="A4A3A4"/>
          </p15:clr>
        </p15:guide>
        <p15:guide id="6" pos="2880" userDrawn="1">
          <p15:clr>
            <a:srgbClr val="A4A3A4"/>
          </p15:clr>
        </p15:guide>
        <p15:guide id="7" pos="5035" userDrawn="1">
          <p15:clr>
            <a:srgbClr val="A4A3A4"/>
          </p15:clr>
        </p15:guide>
        <p15:guide id="8" orient="horz" pos="1688" userDrawn="1">
          <p15:clr>
            <a:srgbClr val="A4A3A4"/>
          </p15:clr>
        </p15:guide>
        <p15:guide id="9" orient="horz" pos="178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0AD47"/>
    <a:srgbClr val="FFFF00"/>
    <a:srgbClr val="B9EDFF"/>
    <a:srgbClr val="79DCFF"/>
    <a:srgbClr val="E6E6E6"/>
    <a:srgbClr val="FFC000"/>
    <a:srgbClr val="000000"/>
    <a:srgbClr val="1C72DB"/>
    <a:srgbClr val="FF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266" autoAdjust="0"/>
    <p:restoredTop sz="95379" autoAdjust="0"/>
  </p:normalViewPr>
  <p:slideViewPr>
    <p:cSldViewPr snapToGrid="0" showGuides="1">
      <p:cViewPr varScale="1">
        <p:scale>
          <a:sx n="338" d="100"/>
          <a:sy n="338" d="100"/>
        </p:scale>
        <p:origin x="1856" y="176"/>
      </p:cViewPr>
      <p:guideLst>
        <p:guide pos="295"/>
        <p:guide orient="horz" pos="146"/>
        <p:guide pos="2880"/>
        <p:guide pos="5035"/>
        <p:guide orient="horz" pos="1688"/>
        <p:guide orient="horz" pos="1788"/>
      </p:guideLst>
    </p:cSldViewPr>
  </p:slid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119" d="100"/>
          <a:sy n="119" d="100"/>
        </p:scale>
        <p:origin x="7688"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CAD81A70-1D9B-4ED7-ADCA-C95601914E8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27CFB844-9CE7-417D-AFB3-8C5938B550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35AA57-C306-4F1A-8AAC-8B4CA625C3E5}" type="datetimeFigureOut">
              <a:rPr lang="zh-CN" altLang="en-US" smtClean="0"/>
              <a:t>2020/3/25</a:t>
            </a:fld>
            <a:endParaRPr lang="zh-CN" altLang="en-US"/>
          </a:p>
        </p:txBody>
      </p:sp>
      <p:sp>
        <p:nvSpPr>
          <p:cNvPr id="4" name="页脚占位符 3">
            <a:extLst>
              <a:ext uri="{FF2B5EF4-FFF2-40B4-BE49-F238E27FC236}">
                <a16:creationId xmlns:a16="http://schemas.microsoft.com/office/drawing/2014/main" id="{5CC631C0-AA5B-434F-B40D-D1085F003FA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A6039B12-7C19-47D7-B215-D6396F2D90C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B769905-CD73-4B5E-AA47-7C501D6A2F7C}" type="slidenum">
              <a:rPr lang="zh-CN" altLang="en-US" smtClean="0"/>
              <a:t>‹#›</a:t>
            </a:fld>
            <a:endParaRPr lang="zh-CN" altLang="en-US"/>
          </a:p>
        </p:txBody>
      </p:sp>
    </p:spTree>
    <p:extLst>
      <p:ext uri="{BB962C8B-B14F-4D97-AF65-F5344CB8AC3E}">
        <p14:creationId xmlns:p14="http://schemas.microsoft.com/office/powerpoint/2010/main" val="165867932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jpeg>
</file>

<file path=ppt/media/image2.png>
</file>

<file path=ppt/media/image3.png>
</file>

<file path=ppt/media/image4.png>
</file>

<file path=ppt/media/image5.tiff>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5713533-CA9C-4616-AB97-7E198DB79BF9}" type="datetimeFigureOut">
              <a:rPr lang="zh-CN" altLang="en-US" smtClean="0"/>
              <a:t>2020/3/25</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E847B17-AD01-4D47-BDF4-A13317929404}" type="slidenum">
              <a:rPr lang="zh-CN" altLang="en-US" smtClean="0"/>
              <a:t>‹#›</a:t>
            </a:fld>
            <a:endParaRPr lang="zh-CN" altLang="en-US"/>
          </a:p>
        </p:txBody>
      </p:sp>
    </p:spTree>
    <p:extLst>
      <p:ext uri="{BB962C8B-B14F-4D97-AF65-F5344CB8AC3E}">
        <p14:creationId xmlns:p14="http://schemas.microsoft.com/office/powerpoint/2010/main" val="6384415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847B17-AD01-4D47-BDF4-A13317929404}" type="slidenum">
              <a:rPr lang="zh-CN" altLang="en-US" smtClean="0"/>
              <a:t>1</a:t>
            </a:fld>
            <a:endParaRPr lang="zh-CN" altLang="en-US"/>
          </a:p>
        </p:txBody>
      </p:sp>
    </p:spTree>
    <p:extLst>
      <p:ext uri="{BB962C8B-B14F-4D97-AF65-F5344CB8AC3E}">
        <p14:creationId xmlns:p14="http://schemas.microsoft.com/office/powerpoint/2010/main" val="19828089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847B17-AD01-4D47-BDF4-A13317929404}" type="slidenum">
              <a:rPr lang="zh-CN" altLang="en-US" smtClean="0"/>
              <a:t>2</a:t>
            </a:fld>
            <a:endParaRPr lang="zh-CN" altLang="en-US"/>
          </a:p>
        </p:txBody>
      </p:sp>
    </p:spTree>
    <p:extLst>
      <p:ext uri="{BB962C8B-B14F-4D97-AF65-F5344CB8AC3E}">
        <p14:creationId xmlns:p14="http://schemas.microsoft.com/office/powerpoint/2010/main" val="24431897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847B17-AD01-4D47-BDF4-A13317929404}" type="slidenum">
              <a:rPr lang="zh-CN" altLang="en-US" smtClean="0"/>
              <a:t>3</a:t>
            </a:fld>
            <a:endParaRPr lang="zh-CN" altLang="en-US"/>
          </a:p>
        </p:txBody>
      </p:sp>
    </p:spTree>
    <p:extLst>
      <p:ext uri="{BB962C8B-B14F-4D97-AF65-F5344CB8AC3E}">
        <p14:creationId xmlns:p14="http://schemas.microsoft.com/office/powerpoint/2010/main" val="15476177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847B17-AD01-4D47-BDF4-A13317929404}" type="slidenum">
              <a:rPr lang="zh-CN" altLang="en-US" smtClean="0"/>
              <a:t>4</a:t>
            </a:fld>
            <a:endParaRPr lang="zh-CN" altLang="en-US"/>
          </a:p>
        </p:txBody>
      </p:sp>
    </p:spTree>
    <p:extLst>
      <p:ext uri="{BB962C8B-B14F-4D97-AF65-F5344CB8AC3E}">
        <p14:creationId xmlns:p14="http://schemas.microsoft.com/office/powerpoint/2010/main" val="27056349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847B17-AD01-4D47-BDF4-A13317929404}" type="slidenum">
              <a:rPr lang="zh-CN" altLang="en-US" smtClean="0"/>
              <a:t>5</a:t>
            </a:fld>
            <a:endParaRPr lang="zh-CN" altLang="en-US"/>
          </a:p>
        </p:txBody>
      </p:sp>
    </p:spTree>
    <p:extLst>
      <p:ext uri="{BB962C8B-B14F-4D97-AF65-F5344CB8AC3E}">
        <p14:creationId xmlns:p14="http://schemas.microsoft.com/office/powerpoint/2010/main" val="19651833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847B17-AD01-4D47-BDF4-A13317929404}" type="slidenum">
              <a:rPr lang="zh-CN" altLang="en-US" smtClean="0"/>
              <a:t>6</a:t>
            </a:fld>
            <a:endParaRPr lang="zh-CN" altLang="en-US"/>
          </a:p>
        </p:txBody>
      </p:sp>
    </p:spTree>
    <p:extLst>
      <p:ext uri="{BB962C8B-B14F-4D97-AF65-F5344CB8AC3E}">
        <p14:creationId xmlns:p14="http://schemas.microsoft.com/office/powerpoint/2010/main" val="127359302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92D85EC8-1AB7-4FE1-A46A-6F574E58611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4432" y="3930"/>
            <a:ext cx="9141713" cy="5143500"/>
          </a:xfrm>
          <a:prstGeom prst="rect">
            <a:avLst/>
          </a:prstGeom>
        </p:spPr>
      </p:pic>
      <p:grpSp>
        <p:nvGrpSpPr>
          <p:cNvPr id="2" name="Group 1">
            <a:extLst>
              <a:ext uri="{FF2B5EF4-FFF2-40B4-BE49-F238E27FC236}">
                <a16:creationId xmlns:a16="http://schemas.microsoft.com/office/drawing/2014/main" id="{EB7DE07B-852F-564D-AE20-32B862B78A94}"/>
              </a:ext>
            </a:extLst>
          </p:cNvPr>
          <p:cNvGrpSpPr/>
          <p:nvPr userDrawn="1"/>
        </p:nvGrpSpPr>
        <p:grpSpPr>
          <a:xfrm>
            <a:off x="-97104" y="4932096"/>
            <a:ext cx="9245149" cy="215333"/>
            <a:chOff x="-1" y="4950411"/>
            <a:chExt cx="9144001" cy="193089"/>
          </a:xfrm>
        </p:grpSpPr>
        <p:pic>
          <p:nvPicPr>
            <p:cNvPr id="5" name="Picture 13" descr="DarkBlue1024">
              <a:extLst>
                <a:ext uri="{FF2B5EF4-FFF2-40B4-BE49-F238E27FC236}">
                  <a16:creationId xmlns:a16="http://schemas.microsoft.com/office/drawing/2014/main" id="{C2C84323-CA39-C54A-B832-3A6439293243}"/>
                </a:ext>
              </a:extLst>
            </p:cNvPr>
            <p:cNvPicPr>
              <a:picLocks noChangeAspect="1" noChangeArrowheads="1"/>
            </p:cNvPicPr>
            <p:nvPr userDrawn="1"/>
          </p:nvPicPr>
          <p:blipFill>
            <a:blip r:embed="rId3">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13" descr="DarkBlue1024">
              <a:extLst>
                <a:ext uri="{FF2B5EF4-FFF2-40B4-BE49-F238E27FC236}">
                  <a16:creationId xmlns:a16="http://schemas.microsoft.com/office/drawing/2014/main" id="{ACA2B078-520E-EE4A-8B6B-BBEA7F8598D0}"/>
                </a:ext>
              </a:extLst>
            </p:cNvPr>
            <p:cNvPicPr>
              <a:picLocks noChangeAspect="1" noChangeArrowheads="1"/>
            </p:cNvPicPr>
            <p:nvPr userDrawn="1"/>
          </p:nvPicPr>
          <p:blipFill rotWithShape="1">
            <a:blip r:embed="rId3">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2649509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grpSp>
        <p:nvGrpSpPr>
          <p:cNvPr id="53" name="组合 52">
            <a:extLst>
              <a:ext uri="{FF2B5EF4-FFF2-40B4-BE49-F238E27FC236}">
                <a16:creationId xmlns:a16="http://schemas.microsoft.com/office/drawing/2014/main" id="{9B64E34A-AE4A-4C23-A7F0-5AFCAAE2AD02}"/>
              </a:ext>
            </a:extLst>
          </p:cNvPr>
          <p:cNvGrpSpPr/>
          <p:nvPr userDrawn="1"/>
        </p:nvGrpSpPr>
        <p:grpSpPr>
          <a:xfrm>
            <a:off x="247135" y="747537"/>
            <a:ext cx="7745928" cy="45719"/>
            <a:chOff x="247135" y="747537"/>
            <a:chExt cx="7745928" cy="45719"/>
          </a:xfrm>
        </p:grpSpPr>
        <p:cxnSp>
          <p:nvCxnSpPr>
            <p:cNvPr id="54" name="直接连接符 53">
              <a:extLst>
                <a:ext uri="{FF2B5EF4-FFF2-40B4-BE49-F238E27FC236}">
                  <a16:creationId xmlns:a16="http://schemas.microsoft.com/office/drawing/2014/main" id="{7FA6B98F-1DAD-4719-AD02-7A8245D8D672}"/>
                </a:ext>
              </a:extLst>
            </p:cNvPr>
            <p:cNvCxnSpPr/>
            <p:nvPr/>
          </p:nvCxnSpPr>
          <p:spPr>
            <a:xfrm flipH="1">
              <a:off x="247135" y="770396"/>
              <a:ext cx="7745928" cy="0"/>
            </a:xfrm>
            <a:prstGeom prst="line">
              <a:avLst/>
            </a:prstGeom>
          </p:spPr>
          <p:style>
            <a:lnRef idx="1">
              <a:schemeClr val="accent1"/>
            </a:lnRef>
            <a:fillRef idx="0">
              <a:schemeClr val="accent1"/>
            </a:fillRef>
            <a:effectRef idx="0">
              <a:schemeClr val="accent1"/>
            </a:effectRef>
            <a:fontRef idx="minor">
              <a:schemeClr val="tx1"/>
            </a:fontRef>
          </p:style>
        </p:cxnSp>
        <p:sp>
          <p:nvSpPr>
            <p:cNvPr id="55" name="矩形 54">
              <a:extLst>
                <a:ext uri="{FF2B5EF4-FFF2-40B4-BE49-F238E27FC236}">
                  <a16:creationId xmlns:a16="http://schemas.microsoft.com/office/drawing/2014/main" id="{5DDD00DD-2DAD-44AB-A3A3-3F715B6FCB25}"/>
                </a:ext>
              </a:extLst>
            </p:cNvPr>
            <p:cNvSpPr/>
            <p:nvPr/>
          </p:nvSpPr>
          <p:spPr>
            <a:xfrm>
              <a:off x="247135" y="747537"/>
              <a:ext cx="3123921"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Group 9">
            <a:extLst>
              <a:ext uri="{FF2B5EF4-FFF2-40B4-BE49-F238E27FC236}">
                <a16:creationId xmlns:a16="http://schemas.microsoft.com/office/drawing/2014/main" id="{F661E334-0141-E943-B607-46EA1CF4468D}"/>
              </a:ext>
            </a:extLst>
          </p:cNvPr>
          <p:cNvGrpSpPr/>
          <p:nvPr userDrawn="1"/>
        </p:nvGrpSpPr>
        <p:grpSpPr>
          <a:xfrm>
            <a:off x="-97104" y="4932096"/>
            <a:ext cx="9245149" cy="215333"/>
            <a:chOff x="-1" y="4950411"/>
            <a:chExt cx="9144001" cy="193089"/>
          </a:xfrm>
        </p:grpSpPr>
        <p:pic>
          <p:nvPicPr>
            <p:cNvPr id="11" name="Picture 13" descr="DarkBlue1024">
              <a:extLst>
                <a:ext uri="{FF2B5EF4-FFF2-40B4-BE49-F238E27FC236}">
                  <a16:creationId xmlns:a16="http://schemas.microsoft.com/office/drawing/2014/main" id="{F56DAA20-F4A8-1248-8BA9-1E63926222BA}"/>
                </a:ext>
              </a:extLst>
            </p:cNvPr>
            <p:cNvPicPr>
              <a:picLocks noChangeAspect="1" noChangeArrowheads="1"/>
            </p:cNvPicPr>
            <p:nvPr userDrawn="1"/>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3" descr="DarkBlue1024">
              <a:extLst>
                <a:ext uri="{FF2B5EF4-FFF2-40B4-BE49-F238E27FC236}">
                  <a16:creationId xmlns:a16="http://schemas.microsoft.com/office/drawing/2014/main" id="{0F372198-8397-594F-BEE9-6D8FCC5CDF68}"/>
                </a:ext>
              </a:extLst>
            </p:cNvPr>
            <p:cNvPicPr>
              <a:picLocks noChangeAspect="1" noChangeArrowheads="1"/>
            </p:cNvPicPr>
            <p:nvPr userDrawn="1"/>
          </p:nvPicPr>
          <p:blipFill rotWithShape="1">
            <a:blip r:embed="rId2">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406341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grpSp>
        <p:nvGrpSpPr>
          <p:cNvPr id="53" name="组合 52">
            <a:extLst>
              <a:ext uri="{FF2B5EF4-FFF2-40B4-BE49-F238E27FC236}">
                <a16:creationId xmlns:a16="http://schemas.microsoft.com/office/drawing/2014/main" id="{9B64E34A-AE4A-4C23-A7F0-5AFCAAE2AD02}"/>
              </a:ext>
            </a:extLst>
          </p:cNvPr>
          <p:cNvGrpSpPr/>
          <p:nvPr userDrawn="1"/>
        </p:nvGrpSpPr>
        <p:grpSpPr>
          <a:xfrm>
            <a:off x="247135" y="747537"/>
            <a:ext cx="7745928" cy="45719"/>
            <a:chOff x="247135" y="747537"/>
            <a:chExt cx="7745928" cy="45719"/>
          </a:xfrm>
        </p:grpSpPr>
        <p:cxnSp>
          <p:nvCxnSpPr>
            <p:cNvPr id="54" name="直接连接符 53">
              <a:extLst>
                <a:ext uri="{FF2B5EF4-FFF2-40B4-BE49-F238E27FC236}">
                  <a16:creationId xmlns:a16="http://schemas.microsoft.com/office/drawing/2014/main" id="{7FA6B98F-1DAD-4719-AD02-7A8245D8D672}"/>
                </a:ext>
              </a:extLst>
            </p:cNvPr>
            <p:cNvCxnSpPr/>
            <p:nvPr/>
          </p:nvCxnSpPr>
          <p:spPr>
            <a:xfrm flipH="1">
              <a:off x="247135" y="770396"/>
              <a:ext cx="7745928" cy="0"/>
            </a:xfrm>
            <a:prstGeom prst="line">
              <a:avLst/>
            </a:prstGeom>
          </p:spPr>
          <p:style>
            <a:lnRef idx="1">
              <a:schemeClr val="accent1"/>
            </a:lnRef>
            <a:fillRef idx="0">
              <a:schemeClr val="accent1"/>
            </a:fillRef>
            <a:effectRef idx="0">
              <a:schemeClr val="accent1"/>
            </a:effectRef>
            <a:fontRef idx="minor">
              <a:schemeClr val="tx1"/>
            </a:fontRef>
          </p:style>
        </p:cxnSp>
        <p:sp>
          <p:nvSpPr>
            <p:cNvPr id="55" name="矩形 54">
              <a:extLst>
                <a:ext uri="{FF2B5EF4-FFF2-40B4-BE49-F238E27FC236}">
                  <a16:creationId xmlns:a16="http://schemas.microsoft.com/office/drawing/2014/main" id="{5DDD00DD-2DAD-44AB-A3A3-3F715B6FCB25}"/>
                </a:ext>
              </a:extLst>
            </p:cNvPr>
            <p:cNvSpPr/>
            <p:nvPr/>
          </p:nvSpPr>
          <p:spPr>
            <a:xfrm>
              <a:off x="247135" y="747537"/>
              <a:ext cx="3123921"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Picture Placeholder 7">
            <a:extLst>
              <a:ext uri="{FF2B5EF4-FFF2-40B4-BE49-F238E27FC236}">
                <a16:creationId xmlns:a16="http://schemas.microsoft.com/office/drawing/2014/main" id="{F7944363-AB73-4CA9-85C2-7E531FBDE8CC}"/>
              </a:ext>
            </a:extLst>
          </p:cNvPr>
          <p:cNvSpPr>
            <a:spLocks noGrp="1"/>
          </p:cNvSpPr>
          <p:nvPr>
            <p:ph type="pic" sz="quarter" idx="14"/>
          </p:nvPr>
        </p:nvSpPr>
        <p:spPr>
          <a:xfrm>
            <a:off x="247135" y="1317984"/>
            <a:ext cx="2676065" cy="15153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dirty="0"/>
          </a:p>
        </p:txBody>
      </p:sp>
      <p:sp>
        <p:nvSpPr>
          <p:cNvPr id="57" name="Picture Placeholder 7">
            <a:extLst>
              <a:ext uri="{FF2B5EF4-FFF2-40B4-BE49-F238E27FC236}">
                <a16:creationId xmlns:a16="http://schemas.microsoft.com/office/drawing/2014/main" id="{EA5BFDE1-28A0-4709-BD16-3B5B680525F3}"/>
              </a:ext>
            </a:extLst>
          </p:cNvPr>
          <p:cNvSpPr>
            <a:spLocks noGrp="1"/>
          </p:cNvSpPr>
          <p:nvPr>
            <p:ph type="pic" sz="quarter" idx="15"/>
          </p:nvPr>
        </p:nvSpPr>
        <p:spPr>
          <a:xfrm>
            <a:off x="3237386" y="1309339"/>
            <a:ext cx="2676065" cy="15153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dirty="0"/>
          </a:p>
        </p:txBody>
      </p:sp>
      <p:sp>
        <p:nvSpPr>
          <p:cNvPr id="58" name="Picture Placeholder 7">
            <a:extLst>
              <a:ext uri="{FF2B5EF4-FFF2-40B4-BE49-F238E27FC236}">
                <a16:creationId xmlns:a16="http://schemas.microsoft.com/office/drawing/2014/main" id="{77E3D78E-48CD-45A4-A9CC-CCC38B4FB17D}"/>
              </a:ext>
            </a:extLst>
          </p:cNvPr>
          <p:cNvSpPr>
            <a:spLocks noGrp="1"/>
          </p:cNvSpPr>
          <p:nvPr>
            <p:ph type="pic" sz="quarter" idx="16"/>
          </p:nvPr>
        </p:nvSpPr>
        <p:spPr>
          <a:xfrm>
            <a:off x="6227637" y="1323204"/>
            <a:ext cx="2676065" cy="15153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dirty="0"/>
          </a:p>
        </p:txBody>
      </p:sp>
      <p:grpSp>
        <p:nvGrpSpPr>
          <p:cNvPr id="13" name="Group 12">
            <a:extLst>
              <a:ext uri="{FF2B5EF4-FFF2-40B4-BE49-F238E27FC236}">
                <a16:creationId xmlns:a16="http://schemas.microsoft.com/office/drawing/2014/main" id="{0F756E5A-6EE7-AC41-87CB-B7FCB8F4618B}"/>
              </a:ext>
            </a:extLst>
          </p:cNvPr>
          <p:cNvGrpSpPr/>
          <p:nvPr userDrawn="1"/>
        </p:nvGrpSpPr>
        <p:grpSpPr>
          <a:xfrm>
            <a:off x="-97104" y="4932096"/>
            <a:ext cx="9245149" cy="215333"/>
            <a:chOff x="-1" y="4950411"/>
            <a:chExt cx="9144001" cy="193089"/>
          </a:xfrm>
        </p:grpSpPr>
        <p:pic>
          <p:nvPicPr>
            <p:cNvPr id="14" name="Picture 13" descr="DarkBlue1024">
              <a:extLst>
                <a:ext uri="{FF2B5EF4-FFF2-40B4-BE49-F238E27FC236}">
                  <a16:creationId xmlns:a16="http://schemas.microsoft.com/office/drawing/2014/main" id="{EE0B6D3A-041E-0948-816E-916889ED2D18}"/>
                </a:ext>
              </a:extLst>
            </p:cNvPr>
            <p:cNvPicPr>
              <a:picLocks noChangeAspect="1" noChangeArrowheads="1"/>
            </p:cNvPicPr>
            <p:nvPr userDrawn="1"/>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3" descr="DarkBlue1024">
              <a:extLst>
                <a:ext uri="{FF2B5EF4-FFF2-40B4-BE49-F238E27FC236}">
                  <a16:creationId xmlns:a16="http://schemas.microsoft.com/office/drawing/2014/main" id="{BFEA9C03-0F63-CD4A-9B16-3F6A604EC463}"/>
                </a:ext>
              </a:extLst>
            </p:cNvPr>
            <p:cNvPicPr>
              <a:picLocks noChangeAspect="1" noChangeArrowheads="1"/>
            </p:cNvPicPr>
            <p:nvPr userDrawn="1"/>
          </p:nvPicPr>
          <p:blipFill rotWithShape="1">
            <a:blip r:embed="rId2">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3850827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28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AD4B7D7-98F3-F54A-B6C4-1661F78C2D70}"/>
              </a:ext>
            </a:extLst>
          </p:cNvPr>
          <p:cNvGrpSpPr/>
          <p:nvPr userDrawn="1"/>
        </p:nvGrpSpPr>
        <p:grpSpPr>
          <a:xfrm>
            <a:off x="-97104" y="4932096"/>
            <a:ext cx="9245149" cy="215333"/>
            <a:chOff x="-1" y="4950411"/>
            <a:chExt cx="9144001" cy="193089"/>
          </a:xfrm>
        </p:grpSpPr>
        <p:pic>
          <p:nvPicPr>
            <p:cNvPr id="7" name="Picture 13" descr="DarkBlue1024">
              <a:extLst>
                <a:ext uri="{FF2B5EF4-FFF2-40B4-BE49-F238E27FC236}">
                  <a16:creationId xmlns:a16="http://schemas.microsoft.com/office/drawing/2014/main" id="{EEE14D52-9672-A342-B418-34C61B10CAA2}"/>
                </a:ext>
              </a:extLst>
            </p:cNvPr>
            <p:cNvPicPr>
              <a:picLocks noChangeAspect="1" noChangeArrowheads="1"/>
            </p:cNvPicPr>
            <p:nvPr userDrawn="1"/>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13" descr="DarkBlue1024">
              <a:extLst>
                <a:ext uri="{FF2B5EF4-FFF2-40B4-BE49-F238E27FC236}">
                  <a16:creationId xmlns:a16="http://schemas.microsoft.com/office/drawing/2014/main" id="{7BAB6DBF-AFFB-2647-966A-52D348E44616}"/>
                </a:ext>
              </a:extLst>
            </p:cNvPr>
            <p:cNvPicPr>
              <a:picLocks noChangeAspect="1" noChangeArrowheads="1"/>
            </p:cNvPicPr>
            <p:nvPr userDrawn="1"/>
          </p:nvPicPr>
          <p:blipFill rotWithShape="1">
            <a:blip r:embed="rId2">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645689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D669989D-4831-4E99-B76E-9A53CB0F3A88}" type="datetimeFigureOut">
              <a:rPr lang="zh-CN" altLang="en-US" smtClean="0"/>
              <a:t>2020/3/25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E3F9CDB-1F21-4789-A81E-8FEA25CE194B}" type="slidenum">
              <a:rPr lang="zh-CN" altLang="en-US" smtClean="0"/>
              <a:t>‹#›</a:t>
            </a:fld>
            <a:endParaRPr lang="zh-CN" altLang="en-US"/>
          </a:p>
        </p:txBody>
      </p:sp>
      <p:grpSp>
        <p:nvGrpSpPr>
          <p:cNvPr id="12" name="Group 11">
            <a:extLst>
              <a:ext uri="{FF2B5EF4-FFF2-40B4-BE49-F238E27FC236}">
                <a16:creationId xmlns:a16="http://schemas.microsoft.com/office/drawing/2014/main" id="{D324DD8F-60CB-B447-839F-84AE40441894}"/>
              </a:ext>
            </a:extLst>
          </p:cNvPr>
          <p:cNvGrpSpPr/>
          <p:nvPr userDrawn="1"/>
        </p:nvGrpSpPr>
        <p:grpSpPr>
          <a:xfrm>
            <a:off x="-97104" y="4932096"/>
            <a:ext cx="9245149" cy="215333"/>
            <a:chOff x="-1" y="4950411"/>
            <a:chExt cx="9144001" cy="193089"/>
          </a:xfrm>
        </p:grpSpPr>
        <p:pic>
          <p:nvPicPr>
            <p:cNvPr id="13" name="Picture 13" descr="DarkBlue1024">
              <a:extLst>
                <a:ext uri="{FF2B5EF4-FFF2-40B4-BE49-F238E27FC236}">
                  <a16:creationId xmlns:a16="http://schemas.microsoft.com/office/drawing/2014/main" id="{37337211-D13F-E44E-9421-A164A110AD5F}"/>
                </a:ext>
              </a:extLst>
            </p:cNvPr>
            <p:cNvPicPr>
              <a:picLocks noChangeAspect="1" noChangeArrowheads="1"/>
            </p:cNvPicPr>
            <p:nvPr userDrawn="1"/>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3" descr="DarkBlue1024">
              <a:extLst>
                <a:ext uri="{FF2B5EF4-FFF2-40B4-BE49-F238E27FC236}">
                  <a16:creationId xmlns:a16="http://schemas.microsoft.com/office/drawing/2014/main" id="{813FC77F-F254-F146-8585-53E07F6AE614}"/>
                </a:ext>
              </a:extLst>
            </p:cNvPr>
            <p:cNvPicPr>
              <a:picLocks noChangeAspect="1" noChangeArrowheads="1"/>
            </p:cNvPicPr>
            <p:nvPr userDrawn="1"/>
          </p:nvPicPr>
          <p:blipFill rotWithShape="1">
            <a:blip r:embed="rId2">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424587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D669989D-4831-4E99-B76E-9A53CB0F3A88}" type="datetimeFigureOut">
              <a:rPr lang="zh-CN" altLang="en-US" smtClean="0"/>
              <a:t>2020/3/25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E3F9CDB-1F21-4789-A81E-8FEA25CE194B}" type="slidenum">
              <a:rPr lang="zh-CN" altLang="en-US" smtClean="0"/>
              <a:t>‹#›</a:t>
            </a:fld>
            <a:endParaRPr lang="zh-CN" altLang="en-US"/>
          </a:p>
        </p:txBody>
      </p:sp>
      <p:grpSp>
        <p:nvGrpSpPr>
          <p:cNvPr id="12" name="Group 11">
            <a:extLst>
              <a:ext uri="{FF2B5EF4-FFF2-40B4-BE49-F238E27FC236}">
                <a16:creationId xmlns:a16="http://schemas.microsoft.com/office/drawing/2014/main" id="{DA1D9CF1-29BB-7043-B6FA-DB58F463F81F}"/>
              </a:ext>
            </a:extLst>
          </p:cNvPr>
          <p:cNvGrpSpPr/>
          <p:nvPr userDrawn="1"/>
        </p:nvGrpSpPr>
        <p:grpSpPr>
          <a:xfrm>
            <a:off x="-97104" y="4932096"/>
            <a:ext cx="9245149" cy="215333"/>
            <a:chOff x="-1" y="4950411"/>
            <a:chExt cx="9144001" cy="193089"/>
          </a:xfrm>
        </p:grpSpPr>
        <p:pic>
          <p:nvPicPr>
            <p:cNvPr id="13" name="Picture 13" descr="DarkBlue1024">
              <a:extLst>
                <a:ext uri="{FF2B5EF4-FFF2-40B4-BE49-F238E27FC236}">
                  <a16:creationId xmlns:a16="http://schemas.microsoft.com/office/drawing/2014/main" id="{D1599ABC-A019-7049-95D1-DF5E6CD5FE49}"/>
                </a:ext>
              </a:extLst>
            </p:cNvPr>
            <p:cNvPicPr>
              <a:picLocks noChangeAspect="1" noChangeArrowheads="1"/>
            </p:cNvPicPr>
            <p:nvPr userDrawn="1"/>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3" descr="DarkBlue1024">
              <a:extLst>
                <a:ext uri="{FF2B5EF4-FFF2-40B4-BE49-F238E27FC236}">
                  <a16:creationId xmlns:a16="http://schemas.microsoft.com/office/drawing/2014/main" id="{B9C173D2-2818-5F4C-A03C-950848317738}"/>
                </a:ext>
              </a:extLst>
            </p:cNvPr>
            <p:cNvPicPr>
              <a:picLocks noChangeAspect="1" noChangeArrowheads="1"/>
            </p:cNvPicPr>
            <p:nvPr userDrawn="1"/>
          </p:nvPicPr>
          <p:blipFill rotWithShape="1">
            <a:blip r:embed="rId2">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3956465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D669989D-4831-4E99-B76E-9A53CB0F3A88}" type="datetimeFigureOut">
              <a:rPr lang="zh-CN" altLang="en-US" smtClean="0"/>
              <a:t>2020/3/25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E3F9CDB-1F21-4789-A81E-8FEA25CE194B}" type="slidenum">
              <a:rPr lang="zh-CN" altLang="en-US" smtClean="0"/>
              <a:t>‹#›</a:t>
            </a:fld>
            <a:endParaRPr lang="zh-CN" altLang="en-US"/>
          </a:p>
        </p:txBody>
      </p:sp>
      <p:grpSp>
        <p:nvGrpSpPr>
          <p:cNvPr id="11" name="Group 10">
            <a:extLst>
              <a:ext uri="{FF2B5EF4-FFF2-40B4-BE49-F238E27FC236}">
                <a16:creationId xmlns:a16="http://schemas.microsoft.com/office/drawing/2014/main" id="{7E05B567-8E9F-8B4A-AA99-195565ED6B5A}"/>
              </a:ext>
            </a:extLst>
          </p:cNvPr>
          <p:cNvGrpSpPr/>
          <p:nvPr userDrawn="1"/>
        </p:nvGrpSpPr>
        <p:grpSpPr>
          <a:xfrm>
            <a:off x="-97104" y="4932096"/>
            <a:ext cx="9245149" cy="215333"/>
            <a:chOff x="-1" y="4950411"/>
            <a:chExt cx="9144001" cy="193089"/>
          </a:xfrm>
        </p:grpSpPr>
        <p:pic>
          <p:nvPicPr>
            <p:cNvPr id="12" name="Picture 13" descr="DarkBlue1024">
              <a:extLst>
                <a:ext uri="{FF2B5EF4-FFF2-40B4-BE49-F238E27FC236}">
                  <a16:creationId xmlns:a16="http://schemas.microsoft.com/office/drawing/2014/main" id="{D983E196-CF6E-584C-B083-7CEB8E77EEF7}"/>
                </a:ext>
              </a:extLst>
            </p:cNvPr>
            <p:cNvPicPr>
              <a:picLocks noChangeAspect="1" noChangeArrowheads="1"/>
            </p:cNvPicPr>
            <p:nvPr userDrawn="1"/>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3" descr="DarkBlue1024">
              <a:extLst>
                <a:ext uri="{FF2B5EF4-FFF2-40B4-BE49-F238E27FC236}">
                  <a16:creationId xmlns:a16="http://schemas.microsoft.com/office/drawing/2014/main" id="{02EE2BA0-B1AE-D34B-9D8F-6B79AC4E935F}"/>
                </a:ext>
              </a:extLst>
            </p:cNvPr>
            <p:cNvPicPr>
              <a:picLocks noChangeAspect="1" noChangeArrowheads="1"/>
            </p:cNvPicPr>
            <p:nvPr userDrawn="1"/>
          </p:nvPicPr>
          <p:blipFill rotWithShape="1">
            <a:blip r:embed="rId2">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4253664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D669989D-4831-4E99-B76E-9A53CB0F3A88}" type="datetimeFigureOut">
              <a:rPr lang="zh-CN" altLang="en-US" smtClean="0"/>
              <a:t>2020/3/25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E3F9CDB-1F21-4789-A81E-8FEA25CE194B}" type="slidenum">
              <a:rPr lang="zh-CN" altLang="en-US" smtClean="0"/>
              <a:t>‹#›</a:t>
            </a:fld>
            <a:endParaRPr lang="zh-CN" altLang="en-US"/>
          </a:p>
        </p:txBody>
      </p:sp>
      <p:grpSp>
        <p:nvGrpSpPr>
          <p:cNvPr id="11" name="Group 10">
            <a:extLst>
              <a:ext uri="{FF2B5EF4-FFF2-40B4-BE49-F238E27FC236}">
                <a16:creationId xmlns:a16="http://schemas.microsoft.com/office/drawing/2014/main" id="{9C48DBF4-A60E-BB40-9C2A-F3358BD181D5}"/>
              </a:ext>
            </a:extLst>
          </p:cNvPr>
          <p:cNvGrpSpPr/>
          <p:nvPr userDrawn="1"/>
        </p:nvGrpSpPr>
        <p:grpSpPr>
          <a:xfrm>
            <a:off x="-97104" y="4932096"/>
            <a:ext cx="9245149" cy="215333"/>
            <a:chOff x="-1" y="4950411"/>
            <a:chExt cx="9144001" cy="193089"/>
          </a:xfrm>
        </p:grpSpPr>
        <p:pic>
          <p:nvPicPr>
            <p:cNvPr id="12" name="Picture 13" descr="DarkBlue1024">
              <a:extLst>
                <a:ext uri="{FF2B5EF4-FFF2-40B4-BE49-F238E27FC236}">
                  <a16:creationId xmlns:a16="http://schemas.microsoft.com/office/drawing/2014/main" id="{CBD1F5AE-F2C9-7043-8878-FE6B518584C9}"/>
                </a:ext>
              </a:extLst>
            </p:cNvPr>
            <p:cNvPicPr>
              <a:picLocks noChangeAspect="1" noChangeArrowheads="1"/>
            </p:cNvPicPr>
            <p:nvPr userDrawn="1"/>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3" descr="DarkBlue1024">
              <a:extLst>
                <a:ext uri="{FF2B5EF4-FFF2-40B4-BE49-F238E27FC236}">
                  <a16:creationId xmlns:a16="http://schemas.microsoft.com/office/drawing/2014/main" id="{F673B1BD-EDB7-4F49-9496-D2F356906017}"/>
                </a:ext>
              </a:extLst>
            </p:cNvPr>
            <p:cNvPicPr>
              <a:picLocks noChangeAspect="1" noChangeArrowheads="1"/>
            </p:cNvPicPr>
            <p:nvPr userDrawn="1"/>
          </p:nvPicPr>
          <p:blipFill rotWithShape="1">
            <a:blip r:embed="rId2">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2855551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D669989D-4831-4E99-B76E-9A53CB0F3A88}" type="datetimeFigureOut">
              <a:rPr lang="zh-CN" altLang="en-US" smtClean="0"/>
              <a:t>2020/3/25</a:t>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EE3F9CDB-1F21-4789-A81E-8FEA25CE194B}" type="slidenum">
              <a:rPr lang="zh-CN" altLang="en-US" smtClean="0"/>
              <a:t>‹#›</a:t>
            </a:fld>
            <a:endParaRPr lang="zh-CN" altLang="en-US"/>
          </a:p>
        </p:txBody>
      </p:sp>
    </p:spTree>
    <p:extLst>
      <p:ext uri="{BB962C8B-B14F-4D97-AF65-F5344CB8AC3E}">
        <p14:creationId xmlns:p14="http://schemas.microsoft.com/office/powerpoint/2010/main" val="798004704"/>
      </p:ext>
    </p:extLst>
  </p:cSld>
  <p:clrMap bg1="lt1" tx1="dk1" bg2="lt2" tx2="dk2" accent1="accent1" accent2="accent2" accent3="accent3" accent4="accent4" accent5="accent5" accent6="accent6" hlink="hlink" folHlink="folHlink"/>
  <p:sldLayoutIdLst>
    <p:sldLayoutId id="2147483661" r:id="rId1"/>
    <p:sldLayoutId id="2147483673" r:id="rId2"/>
    <p:sldLayoutId id="2147483677" r:id="rId3"/>
    <p:sldLayoutId id="2147483667" r:id="rId4"/>
    <p:sldLayoutId id="2147483668" r:id="rId5"/>
    <p:sldLayoutId id="2147483669" r:id="rId6"/>
    <p:sldLayoutId id="2147483670" r:id="rId7"/>
    <p:sldLayoutId id="2147483671" r:id="rId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tiff"/><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tiff"/><Relationship Id="rId7"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image" Target="../media/image14.jpeg"/><Relationship Id="rId5" Type="http://schemas.openxmlformats.org/officeDocument/2006/relationships/image" Target="../media/image8.tiff"/><Relationship Id="rId10" Type="http://schemas.openxmlformats.org/officeDocument/2006/relationships/image" Target="../media/image13.png"/><Relationship Id="rId4" Type="http://schemas.openxmlformats.org/officeDocument/2006/relationships/image" Target="../media/image7.tiff"/><Relationship Id="rId9" Type="http://schemas.openxmlformats.org/officeDocument/2006/relationships/image" Target="../media/image1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8E9D7F5-3868-4E42-AA53-801CFDA8F185}"/>
              </a:ext>
            </a:extLst>
          </p:cNvPr>
          <p:cNvSpPr/>
          <p:nvPr/>
        </p:nvSpPr>
        <p:spPr>
          <a:xfrm>
            <a:off x="-79022" y="1237102"/>
            <a:ext cx="9223022" cy="28088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9" name="Group 8">
            <a:extLst>
              <a:ext uri="{FF2B5EF4-FFF2-40B4-BE49-F238E27FC236}">
                <a16:creationId xmlns:a16="http://schemas.microsoft.com/office/drawing/2014/main" id="{A073F305-8FC8-D545-9074-96D3EF3F06A5}"/>
              </a:ext>
            </a:extLst>
          </p:cNvPr>
          <p:cNvGrpSpPr/>
          <p:nvPr/>
        </p:nvGrpSpPr>
        <p:grpSpPr>
          <a:xfrm>
            <a:off x="-40607" y="3032190"/>
            <a:ext cx="5583498" cy="421413"/>
            <a:chOff x="1780251" y="3200151"/>
            <a:chExt cx="5583498" cy="421413"/>
          </a:xfrm>
        </p:grpSpPr>
        <p:sp>
          <p:nvSpPr>
            <p:cNvPr id="52" name="矩形 51">
              <a:extLst>
                <a:ext uri="{FF2B5EF4-FFF2-40B4-BE49-F238E27FC236}">
                  <a16:creationId xmlns:a16="http://schemas.microsoft.com/office/drawing/2014/main" id="{AC9A0686-7B29-4038-9658-1C51DF2E9691}"/>
                </a:ext>
              </a:extLst>
            </p:cNvPr>
            <p:cNvSpPr/>
            <p:nvPr/>
          </p:nvSpPr>
          <p:spPr>
            <a:xfrm>
              <a:off x="1780251" y="3221454"/>
              <a:ext cx="5583498" cy="400110"/>
            </a:xfrm>
            <a:prstGeom prst="rect">
              <a:avLst/>
            </a:prstGeom>
          </p:spPr>
          <p:txBody>
            <a:bodyPr wrap="square">
              <a:spAutoFit/>
            </a:bodyPr>
            <a:lstStyle/>
            <a:p>
              <a:pPr lvl="0" algn="ctr"/>
              <a:r>
                <a:rPr lang="en-US" altLang="zh-CN" sz="2000" dirty="0">
                  <a:ln w="0">
                    <a:solidFill>
                      <a:schemeClr val="bg1"/>
                    </a:solidFill>
                  </a:ln>
                  <a:solidFill>
                    <a:schemeClr val="bg1"/>
                  </a:solidFill>
                  <a:effectLst>
                    <a:outerShdw blurRad="38100" dist="19050" dir="2700000" algn="tl" rotWithShape="0">
                      <a:schemeClr val="dk1">
                        <a:alpha val="40000"/>
                      </a:schemeClr>
                    </a:outerShdw>
                  </a:effectLst>
                  <a:latin typeface="SF Pro Display Light" pitchFamily="2" charset="0"/>
                  <a:ea typeface="SF Pro Display Light" pitchFamily="2" charset="0"/>
                  <a:cs typeface="SF Pro Display Light" pitchFamily="2" charset="0"/>
                </a:rPr>
                <a:t>Team 4 : Patrick Wu, Yinrui Hu</a:t>
              </a:r>
            </a:p>
          </p:txBody>
        </p:sp>
        <p:cxnSp>
          <p:nvCxnSpPr>
            <p:cNvPr id="6" name="直接连接符 5">
              <a:extLst>
                <a:ext uri="{FF2B5EF4-FFF2-40B4-BE49-F238E27FC236}">
                  <a16:creationId xmlns:a16="http://schemas.microsoft.com/office/drawing/2014/main" id="{81458E36-A01D-4018-A2FF-8CC27BED20FF}"/>
                </a:ext>
              </a:extLst>
            </p:cNvPr>
            <p:cNvCxnSpPr>
              <a:cxnSpLocks/>
            </p:cNvCxnSpPr>
            <p:nvPr/>
          </p:nvCxnSpPr>
          <p:spPr>
            <a:xfrm>
              <a:off x="2392704" y="3200151"/>
              <a:ext cx="4358592"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11" name="Picture 10">
            <a:extLst>
              <a:ext uri="{FF2B5EF4-FFF2-40B4-BE49-F238E27FC236}">
                <a16:creationId xmlns:a16="http://schemas.microsoft.com/office/drawing/2014/main" id="{2D6E1138-929E-EF46-A5B8-7B37C54B97CB}"/>
              </a:ext>
            </a:extLst>
          </p:cNvPr>
          <p:cNvPicPr>
            <a:picLocks noChangeAspect="1"/>
          </p:cNvPicPr>
          <p:nvPr/>
        </p:nvPicPr>
        <p:blipFill rotWithShape="1">
          <a:blip r:embed="rId3"/>
          <a:srcRect b="2889"/>
          <a:stretch/>
        </p:blipFill>
        <p:spPr>
          <a:xfrm>
            <a:off x="4971045" y="0"/>
            <a:ext cx="2896603" cy="4994905"/>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4C99BACD-A61B-4412-AADF-E9202254314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96920" y="324806"/>
            <a:ext cx="2504229" cy="4493888"/>
          </a:xfrm>
          <a:prstGeom prst="rect">
            <a:avLst/>
          </a:prstGeom>
        </p:spPr>
      </p:pic>
      <p:pic>
        <p:nvPicPr>
          <p:cNvPr id="3" name="Picture 2">
            <a:extLst>
              <a:ext uri="{FF2B5EF4-FFF2-40B4-BE49-F238E27FC236}">
                <a16:creationId xmlns:a16="http://schemas.microsoft.com/office/drawing/2014/main" id="{CA1A94D7-1D2B-D24D-AACD-B56CCB21B046}"/>
              </a:ext>
            </a:extLst>
          </p:cNvPr>
          <p:cNvPicPr>
            <a:picLocks noChangeAspect="1"/>
          </p:cNvPicPr>
          <p:nvPr/>
        </p:nvPicPr>
        <p:blipFill rotWithShape="1">
          <a:blip r:embed="rId5"/>
          <a:srcRect r="5806"/>
          <a:stretch/>
        </p:blipFill>
        <p:spPr>
          <a:xfrm>
            <a:off x="756528" y="1923251"/>
            <a:ext cx="3989227" cy="1075818"/>
          </a:xfrm>
          <a:prstGeom prst="rect">
            <a:avLst/>
          </a:prstGeom>
        </p:spPr>
      </p:pic>
    </p:spTree>
    <p:extLst>
      <p:ext uri="{BB962C8B-B14F-4D97-AF65-F5344CB8AC3E}">
        <p14:creationId xmlns:p14="http://schemas.microsoft.com/office/powerpoint/2010/main" val="2818222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953ABFB0-4730-2740-AB38-2AAEFB3FE0CA}"/>
              </a:ext>
            </a:extLst>
          </p:cNvPr>
          <p:cNvGrpSpPr/>
          <p:nvPr/>
        </p:nvGrpSpPr>
        <p:grpSpPr>
          <a:xfrm>
            <a:off x="157967" y="1071189"/>
            <a:ext cx="3214273" cy="2496550"/>
            <a:chOff x="113749" y="1107973"/>
            <a:chExt cx="3347693" cy="2704498"/>
          </a:xfrm>
        </p:grpSpPr>
        <p:sp>
          <p:nvSpPr>
            <p:cNvPr id="2" name="矩形: 圆角 1">
              <a:extLst>
                <a:ext uri="{FF2B5EF4-FFF2-40B4-BE49-F238E27FC236}">
                  <a16:creationId xmlns:a16="http://schemas.microsoft.com/office/drawing/2014/main" id="{B91D9C93-7A59-4F37-9231-F0489CD95560}"/>
                </a:ext>
              </a:extLst>
            </p:cNvPr>
            <p:cNvSpPr/>
            <p:nvPr/>
          </p:nvSpPr>
          <p:spPr>
            <a:xfrm>
              <a:off x="113749" y="1107973"/>
              <a:ext cx="3347693" cy="2704498"/>
            </a:xfrm>
            <a:prstGeom prst="roundRect">
              <a:avLst>
                <a:gd name="adj" fmla="val 1063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矩形 12">
              <a:extLst>
                <a:ext uri="{FF2B5EF4-FFF2-40B4-BE49-F238E27FC236}">
                  <a16:creationId xmlns:a16="http://schemas.microsoft.com/office/drawing/2014/main" id="{39CF177F-B61F-4778-9750-BFAA05C7EC1E}"/>
                </a:ext>
              </a:extLst>
            </p:cNvPr>
            <p:cNvSpPr/>
            <p:nvPr/>
          </p:nvSpPr>
          <p:spPr bwMode="auto">
            <a:xfrm>
              <a:off x="220517" y="1158099"/>
              <a:ext cx="1218184" cy="433437"/>
            </a:xfrm>
            <a:prstGeom prst="rect">
              <a:avLst/>
            </a:prstGeom>
            <a:noFill/>
          </p:spPr>
          <p:txBody>
            <a:bodyPr wrap="square">
              <a:spAutoFit/>
            </a:bodyPr>
            <a:lstStyle/>
            <a:p>
              <a:pPr algn="ctr">
                <a:defRPr/>
              </a:pPr>
              <a:r>
                <a:rPr lang="en-US" altLang="zh-CN" sz="2000" kern="100" dirty="0">
                  <a:ln w="0">
                    <a:solidFill>
                      <a:schemeClr val="bg1">
                        <a:lumMod val="85000"/>
                      </a:schemeClr>
                    </a:solidFill>
                  </a:ln>
                  <a:solidFill>
                    <a:schemeClr val="bg1">
                      <a:lumMod val="85000"/>
                    </a:schemeClr>
                  </a:solidFill>
                  <a:effectLst>
                    <a:outerShdw blurRad="38100" dist="19050" dir="2700000" algn="tl" rotWithShape="0">
                      <a:schemeClr val="dk1">
                        <a:alpha val="40000"/>
                      </a:schemeClr>
                    </a:outerShdw>
                  </a:effectLst>
                  <a:latin typeface="SF Pro Display Medium" pitchFamily="2" charset="0"/>
                  <a:ea typeface="SF Pro Display Medium" pitchFamily="2" charset="0"/>
                  <a:cs typeface="SF Pro Display Medium" pitchFamily="2" charset="0"/>
                </a:rPr>
                <a:t>Abstract</a:t>
              </a:r>
              <a:endParaRPr lang="zh-CN" altLang="en-US" sz="2000" kern="100" dirty="0">
                <a:ln w="0">
                  <a:solidFill>
                    <a:schemeClr val="bg1">
                      <a:lumMod val="85000"/>
                    </a:schemeClr>
                  </a:solidFill>
                </a:ln>
                <a:solidFill>
                  <a:schemeClr val="bg1">
                    <a:lumMod val="85000"/>
                  </a:schemeClr>
                </a:solidFill>
                <a:effectLst>
                  <a:outerShdw blurRad="38100" dist="19050" dir="2700000" algn="tl" rotWithShape="0">
                    <a:schemeClr val="dk1">
                      <a:alpha val="40000"/>
                    </a:schemeClr>
                  </a:outerShdw>
                </a:effectLst>
                <a:latin typeface="SF Pro Display Medium" pitchFamily="2" charset="0"/>
                <a:ea typeface="微软雅黑" panose="020B0503020204020204" pitchFamily="34" charset="-122"/>
                <a:cs typeface="SF Pro Display Medium" pitchFamily="2" charset="0"/>
              </a:endParaRPr>
            </a:p>
          </p:txBody>
        </p:sp>
        <p:sp>
          <p:nvSpPr>
            <p:cNvPr id="23" name="矩形 22">
              <a:extLst>
                <a:ext uri="{FF2B5EF4-FFF2-40B4-BE49-F238E27FC236}">
                  <a16:creationId xmlns:a16="http://schemas.microsoft.com/office/drawing/2014/main" id="{B0E8A509-052F-483A-B0B3-F3C9C60DB112}"/>
                </a:ext>
              </a:extLst>
            </p:cNvPr>
            <p:cNvSpPr/>
            <p:nvPr/>
          </p:nvSpPr>
          <p:spPr>
            <a:xfrm>
              <a:off x="237898" y="1603125"/>
              <a:ext cx="3179692" cy="1975469"/>
            </a:xfrm>
            <a:prstGeom prst="rect">
              <a:avLst/>
            </a:prstGeom>
          </p:spPr>
          <p:txBody>
            <a:bodyPr wrap="square">
              <a:spAutoFit/>
            </a:bodyPr>
            <a:lstStyle/>
            <a:p>
              <a:r>
                <a:rPr lang="en-US" sz="1800" b="1" kern="100" dirty="0">
                  <a:solidFill>
                    <a:schemeClr val="bg1"/>
                  </a:solidFill>
                  <a:latin typeface="SF Pro Display Semibold" pitchFamily="2" charset="0"/>
                  <a:ea typeface="SF Pro Display Semibold" pitchFamily="2" charset="0"/>
                  <a:cs typeface="SF Pro Display Semibold" pitchFamily="2" charset="0"/>
                </a:rPr>
                <a:t>X5GON</a:t>
              </a:r>
              <a:r>
                <a:rPr lang="en-US" sz="1800" kern="100" dirty="0">
                  <a:solidFill>
                    <a:schemeClr val="bg1"/>
                  </a:solidFill>
                  <a:latin typeface="SF Pro Display" pitchFamily="2" charset="0"/>
                  <a:ea typeface="SF Pro Display" pitchFamily="2" charset="0"/>
                  <a:cs typeface="SF Pro Display" pitchFamily="2" charset="0"/>
                </a:rPr>
                <a:t> </a:t>
              </a:r>
              <a:r>
                <a:rPr lang="en-GB" sz="1050" dirty="0">
                  <a:solidFill>
                    <a:schemeClr val="bg1"/>
                  </a:solidFill>
                  <a:latin typeface="SF Pro Display Light" pitchFamily="2" charset="0"/>
                  <a:ea typeface="SF Pro Display Light" pitchFamily="2" charset="0"/>
                  <a:cs typeface="SF Pro Display Light" pitchFamily="2" charset="0"/>
                </a:rPr>
                <a:t>is an industrial leading Open Education Resource Provider. In this project, we worked with the UCL’s X5GON research team to deliver a mobile application that provides users with an authentic and mobile-friendly X5GON experience and learning materials catered to their needs.</a:t>
              </a:r>
            </a:p>
            <a:p>
              <a:r>
                <a:rPr lang="en-GB" sz="1050" dirty="0">
                  <a:solidFill>
                    <a:schemeClr val="bg1"/>
                  </a:solidFill>
                  <a:latin typeface="SF Pro Display Light" pitchFamily="2" charset="0"/>
                  <a:ea typeface="SF Pro Display Light" pitchFamily="2" charset="0"/>
                  <a:cs typeface="SF Pro Display Light" pitchFamily="2" charset="0"/>
                </a:rPr>
                <a:t>With this project, the X5Learn system would be able to attract more customers from the mobile platform and enable its users to have all their customised X5Learn experience at hand anytime, anywhere. </a:t>
              </a:r>
            </a:p>
          </p:txBody>
        </p:sp>
      </p:grpSp>
      <p:sp>
        <p:nvSpPr>
          <p:cNvPr id="26" name="矩形 35">
            <a:extLst>
              <a:ext uri="{FF2B5EF4-FFF2-40B4-BE49-F238E27FC236}">
                <a16:creationId xmlns:a16="http://schemas.microsoft.com/office/drawing/2014/main" id="{689093F9-7E15-CC40-8C39-5F96F7E8A37A}"/>
              </a:ext>
            </a:extLst>
          </p:cNvPr>
          <p:cNvSpPr/>
          <p:nvPr/>
        </p:nvSpPr>
        <p:spPr bwMode="auto">
          <a:xfrm>
            <a:off x="130270" y="204421"/>
            <a:ext cx="2675732" cy="646331"/>
          </a:xfrm>
          <a:prstGeom prst="rect">
            <a:avLst/>
          </a:prstGeom>
          <a:noFill/>
        </p:spPr>
        <p:txBody>
          <a:bodyPr wrap="none">
            <a:spAutoFit/>
          </a:bodyPr>
          <a:lstStyle/>
          <a:p>
            <a:pPr>
              <a:defRPr/>
            </a:pPr>
            <a:r>
              <a:rPr lang="en-US" altLang="zh-CN" sz="3600" kern="100" dirty="0">
                <a:ln w="0"/>
                <a:solidFill>
                  <a:schemeClr val="accent1"/>
                </a:solidFill>
                <a:effectLst>
                  <a:outerShdw blurRad="38100" dist="25400" dir="5400000" algn="ctr" rotWithShape="0">
                    <a:srgbClr val="6E747A">
                      <a:alpha val="43000"/>
                    </a:srgbClr>
                  </a:outerShdw>
                </a:effectLst>
                <a:latin typeface="SF Pro Display Semibold" pitchFamily="2" charset="0"/>
                <a:ea typeface="SF Pro Display Semibold" pitchFamily="2" charset="0"/>
                <a:cs typeface="SF Pro Display Semibold" pitchFamily="2" charset="0"/>
              </a:rPr>
              <a:t>Introduction</a:t>
            </a:r>
          </a:p>
        </p:txBody>
      </p:sp>
      <p:cxnSp>
        <p:nvCxnSpPr>
          <p:cNvPr id="50" name="Straight Connector 49">
            <a:extLst>
              <a:ext uri="{FF2B5EF4-FFF2-40B4-BE49-F238E27FC236}">
                <a16:creationId xmlns:a16="http://schemas.microsoft.com/office/drawing/2014/main" id="{2E7C9FF3-B922-3D4A-A0F9-6E9F1AD3EA52}"/>
              </a:ext>
            </a:extLst>
          </p:cNvPr>
          <p:cNvCxnSpPr>
            <a:cxnSpLocks/>
          </p:cNvCxnSpPr>
          <p:nvPr/>
        </p:nvCxnSpPr>
        <p:spPr>
          <a:xfrm>
            <a:off x="343911" y="1476080"/>
            <a:ext cx="2887151" cy="0"/>
          </a:xfrm>
          <a:prstGeom prst="line">
            <a:avLst/>
          </a:prstGeom>
          <a:ln>
            <a:solidFill>
              <a:schemeClr val="bg1">
                <a:lumMod val="65000"/>
              </a:schemeClr>
            </a:solidFill>
          </a:ln>
        </p:spPr>
        <p:style>
          <a:lnRef idx="3">
            <a:schemeClr val="dk1"/>
          </a:lnRef>
          <a:fillRef idx="0">
            <a:schemeClr val="dk1"/>
          </a:fillRef>
          <a:effectRef idx="2">
            <a:schemeClr val="dk1"/>
          </a:effectRef>
          <a:fontRef idx="minor">
            <a:schemeClr val="tx1"/>
          </a:fontRef>
        </p:style>
      </p:cxnSp>
      <p:grpSp>
        <p:nvGrpSpPr>
          <p:cNvPr id="9" name="Group 8">
            <a:extLst>
              <a:ext uri="{FF2B5EF4-FFF2-40B4-BE49-F238E27FC236}">
                <a16:creationId xmlns:a16="http://schemas.microsoft.com/office/drawing/2014/main" id="{8FF2E8C5-1892-0244-924C-5F420A6BED40}"/>
              </a:ext>
            </a:extLst>
          </p:cNvPr>
          <p:cNvGrpSpPr/>
          <p:nvPr/>
        </p:nvGrpSpPr>
        <p:grpSpPr>
          <a:xfrm>
            <a:off x="3547260" y="1071189"/>
            <a:ext cx="3429132" cy="2496550"/>
            <a:chOff x="3661031" y="1003746"/>
            <a:chExt cx="3429132" cy="2496550"/>
          </a:xfrm>
        </p:grpSpPr>
        <p:grpSp>
          <p:nvGrpSpPr>
            <p:cNvPr id="24" name="Group 23">
              <a:extLst>
                <a:ext uri="{FF2B5EF4-FFF2-40B4-BE49-F238E27FC236}">
                  <a16:creationId xmlns:a16="http://schemas.microsoft.com/office/drawing/2014/main" id="{2B02A46D-6A9A-1143-B13A-1B64382914B8}"/>
                </a:ext>
              </a:extLst>
            </p:cNvPr>
            <p:cNvGrpSpPr/>
            <p:nvPr/>
          </p:nvGrpSpPr>
          <p:grpSpPr>
            <a:xfrm>
              <a:off x="3661031" y="1003746"/>
              <a:ext cx="3429132" cy="2496550"/>
              <a:chOff x="3857700" y="1079972"/>
              <a:chExt cx="3429132" cy="2496550"/>
            </a:xfrm>
          </p:grpSpPr>
          <p:sp>
            <p:nvSpPr>
              <p:cNvPr id="52" name="矩形: 圆角 1">
                <a:extLst>
                  <a:ext uri="{FF2B5EF4-FFF2-40B4-BE49-F238E27FC236}">
                    <a16:creationId xmlns:a16="http://schemas.microsoft.com/office/drawing/2014/main" id="{4CDE05D8-F44D-3540-B20F-94A55A5FA573}"/>
                  </a:ext>
                </a:extLst>
              </p:cNvPr>
              <p:cNvSpPr/>
              <p:nvPr/>
            </p:nvSpPr>
            <p:spPr>
              <a:xfrm>
                <a:off x="3857700" y="1079972"/>
                <a:ext cx="3429132" cy="2496550"/>
              </a:xfrm>
              <a:prstGeom prst="roundRect">
                <a:avLst>
                  <a:gd name="adj" fmla="val 106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5" name="矩形 22">
                <a:extLst>
                  <a:ext uri="{FF2B5EF4-FFF2-40B4-BE49-F238E27FC236}">
                    <a16:creationId xmlns:a16="http://schemas.microsoft.com/office/drawing/2014/main" id="{F5E41B37-A84A-7D47-9C77-DDE4ABC70A17}"/>
                  </a:ext>
                </a:extLst>
              </p:cNvPr>
              <p:cNvSpPr/>
              <p:nvPr/>
            </p:nvSpPr>
            <p:spPr>
              <a:xfrm>
                <a:off x="3946316" y="1542639"/>
                <a:ext cx="3324041" cy="1785104"/>
              </a:xfrm>
              <a:prstGeom prst="rect">
                <a:avLst/>
              </a:prstGeom>
            </p:spPr>
            <p:txBody>
              <a:bodyPr wrap="square">
                <a:spAutoFit/>
              </a:bodyPr>
              <a:lstStyle/>
              <a:p>
                <a:pPr marL="90488" indent="-87313">
                  <a:lnSpc>
                    <a:spcPts val="1200"/>
                  </a:lnSpc>
                  <a:buSzPct val="94000"/>
                  <a:buFont typeface="Arial" panose="020B0604020202020204" pitchFamily="34" charset="0"/>
                  <a:buChar char="•"/>
                </a:pPr>
                <a:r>
                  <a:rPr lang="en-GB" sz="1000" dirty="0">
                    <a:solidFill>
                      <a:schemeClr val="bg1"/>
                    </a:solidFill>
                    <a:latin typeface="SF Pro Display Light" pitchFamily="2" charset="0"/>
                    <a:ea typeface="SF Pro Display Light" pitchFamily="2" charset="0"/>
                    <a:cs typeface="SF Pro Display Light" pitchFamily="2" charset="0"/>
                  </a:rPr>
                  <a:t>Used </a:t>
                </a:r>
                <a:r>
                  <a:rPr lang="en-GB" sz="1000" b="1" dirty="0">
                    <a:solidFill>
                      <a:schemeClr val="bg1"/>
                    </a:solidFill>
                    <a:latin typeface="SF Pro Display Semibold" pitchFamily="2" charset="0"/>
                    <a:ea typeface="SF Pro Display Semibold" pitchFamily="2" charset="0"/>
                    <a:cs typeface="SF Pro Display Semibold" pitchFamily="2" charset="0"/>
                  </a:rPr>
                  <a:t>Swift</a:t>
                </a:r>
                <a:r>
                  <a:rPr lang="en-GB" sz="1000" dirty="0">
                    <a:solidFill>
                      <a:schemeClr val="bg1"/>
                    </a:solidFill>
                    <a:latin typeface="SF Pro Display Light" pitchFamily="2" charset="0"/>
                    <a:ea typeface="SF Pro Display Light" pitchFamily="2" charset="0"/>
                    <a:cs typeface="SF Pro Display Light" pitchFamily="2" charset="0"/>
                  </a:rPr>
                  <a:t> as our main language</a:t>
                </a:r>
                <a:r>
                  <a:rPr lang="en-US" sz="1000" dirty="0">
                    <a:solidFill>
                      <a:schemeClr val="bg1"/>
                    </a:solidFill>
                    <a:latin typeface="SF Pro Display Light" pitchFamily="2" charset="0"/>
                    <a:ea typeface="SF Pro Display Light" pitchFamily="2" charset="0"/>
                    <a:cs typeface="SF Pro Display Light" pitchFamily="2" charset="0"/>
                  </a:rPr>
                  <a:t>, </a:t>
                </a:r>
                <a:r>
                  <a:rPr lang="en-GB" sz="1000" b="1" dirty="0">
                    <a:solidFill>
                      <a:schemeClr val="bg1"/>
                    </a:solidFill>
                    <a:latin typeface="SF Pro Display Semibold" pitchFamily="2" charset="0"/>
                    <a:ea typeface="SF Pro Display Semibold" pitchFamily="2" charset="0"/>
                    <a:cs typeface="SF Pro Display Semibold" pitchFamily="2" charset="0"/>
                  </a:rPr>
                  <a:t>Xcode</a:t>
                </a:r>
                <a:r>
                  <a:rPr lang="en-GB" sz="1000" dirty="0">
                    <a:solidFill>
                      <a:schemeClr val="bg1"/>
                    </a:solidFill>
                    <a:latin typeface="SF Pro Display Light" pitchFamily="2" charset="0"/>
                    <a:ea typeface="SF Pro Display Light" pitchFamily="2" charset="0"/>
                    <a:cs typeface="SF Pro Display Light" pitchFamily="2" charset="0"/>
                  </a:rPr>
                  <a:t> and its toolchains as our main SDK in our project.</a:t>
                </a:r>
                <a:endParaRPr lang="en-US" altLang="zh-CN" sz="1000" dirty="0">
                  <a:solidFill>
                    <a:schemeClr val="bg1"/>
                  </a:solidFill>
                  <a:latin typeface="SF Pro Display Light" pitchFamily="2" charset="0"/>
                  <a:ea typeface="SF Pro Display Light" pitchFamily="2" charset="0"/>
                  <a:cs typeface="SF Pro Display Light" pitchFamily="2" charset="0"/>
                </a:endParaRPr>
              </a:p>
              <a:p>
                <a:pPr marL="90488" indent="-87313">
                  <a:lnSpc>
                    <a:spcPts val="1200"/>
                  </a:lnSpc>
                  <a:buSzPct val="94000"/>
                  <a:buFont typeface="Arial" panose="020B0604020202020204" pitchFamily="34" charset="0"/>
                  <a:buChar char="•"/>
                </a:pPr>
                <a:r>
                  <a:rPr lang="en-US" altLang="zh-CN" sz="1000" dirty="0">
                    <a:solidFill>
                      <a:schemeClr val="bg1"/>
                    </a:solidFill>
                    <a:latin typeface="SF Pro Display Light" pitchFamily="2" charset="0"/>
                    <a:ea typeface="SF Pro Display Light" pitchFamily="2" charset="0"/>
                    <a:cs typeface="SF Pro Display Light" pitchFamily="2" charset="0"/>
                  </a:rPr>
                  <a:t>Designed</a:t>
                </a:r>
                <a:r>
                  <a:rPr lang="zh-CN" altLang="en-US" sz="1000" dirty="0">
                    <a:solidFill>
                      <a:schemeClr val="bg1"/>
                    </a:solidFill>
                    <a:latin typeface="SF Pro Display Light" pitchFamily="2" charset="0"/>
                    <a:cs typeface="SF Pro Display Light" pitchFamily="2" charset="0"/>
                  </a:rPr>
                  <a:t> </a:t>
                </a:r>
                <a:r>
                  <a:rPr lang="en-US" altLang="zh-CN" sz="1000" dirty="0">
                    <a:solidFill>
                      <a:schemeClr val="bg1"/>
                    </a:solidFill>
                    <a:latin typeface="SF Pro Display Light" pitchFamily="2" charset="0"/>
                    <a:ea typeface="SF Pro Display Light" pitchFamily="2" charset="0"/>
                    <a:cs typeface="SF Pro Display Light" pitchFamily="2" charset="0"/>
                  </a:rPr>
                  <a:t>our</a:t>
                </a:r>
                <a:r>
                  <a:rPr lang="zh-CN" altLang="en-US" sz="1000" dirty="0">
                    <a:solidFill>
                      <a:schemeClr val="bg1"/>
                    </a:solidFill>
                    <a:latin typeface="SF Pro Display Light" pitchFamily="2" charset="0"/>
                    <a:cs typeface="SF Pro Display Light" pitchFamily="2" charset="0"/>
                  </a:rPr>
                  <a:t> </a:t>
                </a:r>
                <a:r>
                  <a:rPr lang="en-US" altLang="zh-CN" sz="1000" dirty="0">
                    <a:solidFill>
                      <a:schemeClr val="bg1"/>
                    </a:solidFill>
                    <a:latin typeface="SF Pro Display Light" pitchFamily="2" charset="0"/>
                    <a:ea typeface="SF Pro Display Light" pitchFamily="2" charset="0"/>
                    <a:cs typeface="SF Pro Display Light" pitchFamily="2" charset="0"/>
                  </a:rPr>
                  <a:t>software</a:t>
                </a:r>
                <a:r>
                  <a:rPr lang="zh-CN" altLang="en-US" sz="1000" dirty="0">
                    <a:solidFill>
                      <a:schemeClr val="bg1"/>
                    </a:solidFill>
                    <a:latin typeface="SF Pro Display Light" pitchFamily="2" charset="0"/>
                    <a:cs typeface="SF Pro Display Light" pitchFamily="2" charset="0"/>
                  </a:rPr>
                  <a:t> </a:t>
                </a:r>
                <a:r>
                  <a:rPr lang="en-US" altLang="zh-CN" sz="1000" dirty="0">
                    <a:solidFill>
                      <a:schemeClr val="bg1"/>
                    </a:solidFill>
                    <a:latin typeface="SF Pro Display Light" pitchFamily="2" charset="0"/>
                    <a:ea typeface="SF Pro Display Light" pitchFamily="2" charset="0"/>
                    <a:cs typeface="SF Pro Display Light" pitchFamily="2" charset="0"/>
                  </a:rPr>
                  <a:t>with</a:t>
                </a:r>
                <a:r>
                  <a:rPr lang="zh-CN" altLang="en-US" sz="1000" dirty="0">
                    <a:solidFill>
                      <a:schemeClr val="bg1"/>
                    </a:solidFill>
                    <a:latin typeface="SF Pro Display Light" pitchFamily="2" charset="0"/>
                    <a:cs typeface="SF Pro Display Light" pitchFamily="2" charset="0"/>
                  </a:rPr>
                  <a:t> </a:t>
                </a:r>
                <a:r>
                  <a:rPr lang="en-US" altLang="zh-CN" sz="1000" dirty="0">
                    <a:solidFill>
                      <a:schemeClr val="bg1"/>
                    </a:solidFill>
                    <a:latin typeface="SF Pro Display Light" pitchFamily="2" charset="0"/>
                    <a:ea typeface="SF Pro Display Light" pitchFamily="2" charset="0"/>
                    <a:cs typeface="SF Pro Display Light" pitchFamily="2" charset="0"/>
                  </a:rPr>
                  <a:t>the classic </a:t>
                </a:r>
                <a:r>
                  <a:rPr lang="en-US" altLang="zh-CN" sz="1000" b="1" dirty="0">
                    <a:solidFill>
                      <a:schemeClr val="bg1"/>
                    </a:solidFill>
                    <a:latin typeface="SF Pro Display Semibold" pitchFamily="2" charset="0"/>
                    <a:ea typeface="SF Pro Display Semibold" pitchFamily="2" charset="0"/>
                    <a:cs typeface="SF Pro Display Semibold" pitchFamily="2" charset="0"/>
                  </a:rPr>
                  <a:t>MVC</a:t>
                </a:r>
                <a:r>
                  <a:rPr lang="zh-CN" altLang="en-US" sz="1000" b="1" dirty="0">
                    <a:solidFill>
                      <a:schemeClr val="bg1"/>
                    </a:solidFill>
                    <a:latin typeface="SF Pro Display Semibold" pitchFamily="2" charset="0"/>
                    <a:cs typeface="SF Pro Display Semibold" pitchFamily="2" charset="0"/>
                  </a:rPr>
                  <a:t> </a:t>
                </a:r>
                <a:r>
                  <a:rPr lang="en-US" altLang="zh-CN" sz="1000" b="1" dirty="0">
                    <a:solidFill>
                      <a:schemeClr val="bg1"/>
                    </a:solidFill>
                    <a:latin typeface="SF Pro Display Semibold" pitchFamily="2" charset="0"/>
                    <a:ea typeface="SF Pro Display Semibold" pitchFamily="2" charset="0"/>
                    <a:cs typeface="SF Pro Display Semibold" pitchFamily="2" charset="0"/>
                  </a:rPr>
                  <a:t>Architecture</a:t>
                </a:r>
                <a:r>
                  <a:rPr lang="en-US" altLang="zh-CN" sz="1000" dirty="0">
                    <a:solidFill>
                      <a:schemeClr val="bg1"/>
                    </a:solidFill>
                    <a:latin typeface="SF Pro Display Light" pitchFamily="2" charset="0"/>
                    <a:ea typeface="SF Pro Display Light" pitchFamily="2" charset="0"/>
                    <a:cs typeface="SF Pro Display Light" pitchFamily="2" charset="0"/>
                  </a:rPr>
                  <a:t>.</a:t>
                </a:r>
              </a:p>
              <a:p>
                <a:pPr marL="90488" indent="-87313">
                  <a:lnSpc>
                    <a:spcPts val="1200"/>
                  </a:lnSpc>
                  <a:buSzPct val="94000"/>
                  <a:buFont typeface="Arial" panose="020B0604020202020204" pitchFamily="34" charset="0"/>
                  <a:buChar char="•"/>
                </a:pPr>
                <a:r>
                  <a:rPr lang="en-GB" altLang="zh-CN" sz="1000" dirty="0">
                    <a:solidFill>
                      <a:schemeClr val="bg1"/>
                    </a:solidFill>
                    <a:latin typeface="SF Pro Display Light" pitchFamily="2" charset="0"/>
                    <a:ea typeface="SF Pro Display Light" pitchFamily="2" charset="0"/>
                    <a:cs typeface="SF Pro Display Light" pitchFamily="2" charset="0"/>
                  </a:rPr>
                  <a:t>Utilised</a:t>
                </a:r>
                <a:r>
                  <a:rPr lang="en-US" altLang="zh-CN" sz="1000" dirty="0">
                    <a:solidFill>
                      <a:schemeClr val="bg1"/>
                    </a:solidFill>
                    <a:latin typeface="SF Pro Display Light" pitchFamily="2" charset="0"/>
                    <a:ea typeface="SF Pro Display Light" pitchFamily="2" charset="0"/>
                    <a:cs typeface="SF Pro Display Light" pitchFamily="2" charset="0"/>
                  </a:rPr>
                  <a:t> design patterns including </a:t>
                </a:r>
                <a:r>
                  <a:rPr lang="en-US" altLang="zh-CN" sz="1000" dirty="0">
                    <a:solidFill>
                      <a:schemeClr val="bg1"/>
                    </a:solidFill>
                    <a:latin typeface="SF Pro Display Medium" pitchFamily="2" charset="0"/>
                    <a:ea typeface="SF Pro Display Medium" pitchFamily="2" charset="0"/>
                    <a:cs typeface="SF Pro Display Medium" pitchFamily="2" charset="0"/>
                  </a:rPr>
                  <a:t>Prototype Pattern, Adapter Pattern and Builder Pattern.</a:t>
                </a:r>
              </a:p>
              <a:p>
                <a:pPr marL="90488" indent="-87313">
                  <a:lnSpc>
                    <a:spcPts val="1200"/>
                  </a:lnSpc>
                  <a:buSzPct val="94000"/>
                  <a:buFont typeface="Arial" panose="020B0604020202020204" pitchFamily="34" charset="0"/>
                  <a:buChar char="•"/>
                </a:pPr>
                <a:r>
                  <a:rPr lang="en-US" altLang="zh-CN" sz="1000" dirty="0">
                    <a:solidFill>
                      <a:schemeClr val="bg1"/>
                    </a:solidFill>
                    <a:latin typeface="SF Pro Display Light" pitchFamily="2" charset="0"/>
                    <a:ea typeface="SF Pro Display Light" pitchFamily="2" charset="0"/>
                    <a:cs typeface="SF Pro Display Light" pitchFamily="2" charset="0"/>
                  </a:rPr>
                  <a:t>Incorporated on </a:t>
                </a:r>
                <a:r>
                  <a:rPr lang="zh-CN" altLang="zh-CN" sz="1000" b="1" dirty="0">
                    <a:solidFill>
                      <a:schemeClr val="bg1"/>
                    </a:solidFill>
                    <a:latin typeface="SF Pro Display Semibold" pitchFamily="2" charset="0"/>
                    <a:cs typeface="SF Pro Display Semibold" pitchFamily="2" charset="0"/>
                  </a:rPr>
                  <a:t>SwiftSoup</a:t>
                </a:r>
                <a:r>
                  <a:rPr lang="zh-CN" altLang="zh-CN" sz="1000" dirty="0">
                    <a:solidFill>
                      <a:schemeClr val="bg1"/>
                    </a:solidFill>
                    <a:latin typeface="SF Pro Display Light" pitchFamily="2" charset="0"/>
                    <a:cs typeface="SF Pro Display Light" pitchFamily="2" charset="0"/>
                  </a:rPr>
                  <a:t>, an external parser for HTML, together with our own algorithm to analyse changing API endpoints on the fly and self-adapt the code.  </a:t>
                </a:r>
                <a:endParaRPr lang="en-US" altLang="zh-CN" sz="1000" dirty="0">
                  <a:solidFill>
                    <a:schemeClr val="bg1"/>
                  </a:solidFill>
                  <a:latin typeface="SF Pro Display Light" pitchFamily="2" charset="0"/>
                  <a:ea typeface="SF Pro Display Light" pitchFamily="2" charset="0"/>
                  <a:cs typeface="SF Pro Display Light" pitchFamily="2" charset="0"/>
                </a:endParaRPr>
              </a:p>
              <a:p>
                <a:pPr marL="90488" indent="-87313">
                  <a:lnSpc>
                    <a:spcPts val="1200"/>
                  </a:lnSpc>
                  <a:buSzPct val="94000"/>
                  <a:buFont typeface="Arial" panose="020B0604020202020204" pitchFamily="34" charset="0"/>
                  <a:buChar char="•"/>
                </a:pPr>
                <a:r>
                  <a:rPr lang="en-US" altLang="zh-CN" sz="1000" dirty="0">
                    <a:solidFill>
                      <a:schemeClr val="bg1"/>
                    </a:solidFill>
                    <a:latin typeface="SF Pro Display Light" pitchFamily="2" charset="0"/>
                    <a:ea typeface="SF Pro Display Light" pitchFamily="2" charset="0"/>
                    <a:cs typeface="SF Pro Display Light" pitchFamily="2" charset="0"/>
                  </a:rPr>
                  <a:t>Deployed </a:t>
                </a:r>
                <a:r>
                  <a:rPr lang="en-US" altLang="zh-CN" sz="1000" b="1" dirty="0">
                    <a:solidFill>
                      <a:schemeClr val="bg1"/>
                    </a:solidFill>
                    <a:latin typeface="SF Pro Display Semibold" pitchFamily="2" charset="0"/>
                    <a:ea typeface="SF Pro Display Semibold" pitchFamily="2" charset="0"/>
                    <a:cs typeface="SF Pro Display Semibold" pitchFamily="2" charset="0"/>
                  </a:rPr>
                  <a:t>Jazzy</a:t>
                </a:r>
                <a:r>
                  <a:rPr lang="en-US" altLang="zh-CN" sz="1000" dirty="0">
                    <a:solidFill>
                      <a:schemeClr val="bg1"/>
                    </a:solidFill>
                    <a:latin typeface="SF Pro Display Light" pitchFamily="2" charset="0"/>
                    <a:ea typeface="SF Pro Display Light" pitchFamily="2" charset="0"/>
                    <a:cs typeface="SF Pro Display Light" pitchFamily="2" charset="0"/>
                  </a:rPr>
                  <a:t> to generate our documentation website.</a:t>
                </a:r>
              </a:p>
              <a:p>
                <a:pPr marL="90488" indent="-87313">
                  <a:lnSpc>
                    <a:spcPts val="1200"/>
                  </a:lnSpc>
                  <a:buSzPct val="94000"/>
                  <a:buFont typeface="Arial" panose="020B0604020202020204" pitchFamily="34" charset="0"/>
                  <a:buChar char="•"/>
                </a:pPr>
                <a:r>
                  <a:rPr lang="en-GB" altLang="zh-CN" sz="1000" dirty="0">
                    <a:solidFill>
                      <a:schemeClr val="bg1"/>
                    </a:solidFill>
                    <a:latin typeface="SF Pro Display Light" pitchFamily="2" charset="0"/>
                    <a:ea typeface="SF Pro Display Light" pitchFamily="2" charset="0"/>
                    <a:cs typeface="SF Pro Display Light" pitchFamily="2" charset="0"/>
                  </a:rPr>
                  <a:t>Tested APIs and App UIs with </a:t>
                </a:r>
                <a:r>
                  <a:rPr lang="en-GB" altLang="zh-CN" sz="1000" dirty="0">
                    <a:solidFill>
                      <a:schemeClr val="bg1"/>
                    </a:solidFill>
                    <a:latin typeface="SF Pro Display Semibold" pitchFamily="2" charset="0"/>
                    <a:ea typeface="SF Pro Display Semibold" pitchFamily="2" charset="0"/>
                    <a:cs typeface="SF Pro Display Semibold" pitchFamily="2" charset="0"/>
                  </a:rPr>
                  <a:t>XCTest</a:t>
                </a:r>
                <a:r>
                  <a:rPr lang="en-GB" altLang="zh-CN" sz="1000" dirty="0">
                    <a:solidFill>
                      <a:schemeClr val="bg1"/>
                    </a:solidFill>
                    <a:latin typeface="SF Pro Display Light" pitchFamily="2" charset="0"/>
                    <a:ea typeface="SF Pro Display Light" pitchFamily="2" charset="0"/>
                    <a:cs typeface="SF Pro Display Light" pitchFamily="2" charset="0"/>
                  </a:rPr>
                  <a:t> </a:t>
                </a:r>
              </a:p>
              <a:p>
                <a:pPr marL="90488" indent="-87313">
                  <a:lnSpc>
                    <a:spcPts val="1200"/>
                  </a:lnSpc>
                  <a:buSzPct val="94000"/>
                  <a:buFont typeface="Arial" panose="020B0604020202020204" pitchFamily="34" charset="0"/>
                  <a:buChar char="•"/>
                </a:pPr>
                <a:r>
                  <a:rPr lang="en-GB" altLang="zh-CN" sz="1000" dirty="0">
                    <a:solidFill>
                      <a:schemeClr val="bg1"/>
                    </a:solidFill>
                    <a:latin typeface="SF Pro Display Light" pitchFamily="2" charset="0"/>
                    <a:ea typeface="SF Pro Display Light" pitchFamily="2" charset="0"/>
                    <a:cs typeface="SF Pro Display Light" pitchFamily="2" charset="0"/>
                  </a:rPr>
                  <a:t>Pipelined CI/CD with </a:t>
                </a:r>
                <a:r>
                  <a:rPr lang="en-GB" altLang="zh-CN" sz="1000" b="1" dirty="0">
                    <a:solidFill>
                      <a:schemeClr val="bg1"/>
                    </a:solidFill>
                    <a:latin typeface="SF Pro Display Semibold" pitchFamily="2" charset="0"/>
                    <a:ea typeface="SF Pro Display Semibold" pitchFamily="2" charset="0"/>
                    <a:cs typeface="SF Pro Display Semibold" pitchFamily="2" charset="0"/>
                  </a:rPr>
                  <a:t>Travis</a:t>
                </a:r>
              </a:p>
            </p:txBody>
          </p:sp>
        </p:grpSp>
        <p:cxnSp>
          <p:nvCxnSpPr>
            <p:cNvPr id="78" name="Straight Connector 77">
              <a:extLst>
                <a:ext uri="{FF2B5EF4-FFF2-40B4-BE49-F238E27FC236}">
                  <a16:creationId xmlns:a16="http://schemas.microsoft.com/office/drawing/2014/main" id="{28B63F98-B42D-AE40-BEF4-F11A95913E2E}"/>
                </a:ext>
              </a:extLst>
            </p:cNvPr>
            <p:cNvCxnSpPr>
              <a:cxnSpLocks/>
            </p:cNvCxnSpPr>
            <p:nvPr/>
          </p:nvCxnSpPr>
          <p:spPr>
            <a:xfrm>
              <a:off x="3838139" y="1408637"/>
              <a:ext cx="3076893" cy="0"/>
            </a:xfrm>
            <a:prstGeom prst="line">
              <a:avLst/>
            </a:prstGeom>
            <a:ln>
              <a:solidFill>
                <a:schemeClr val="bg1">
                  <a:lumMod val="65000"/>
                </a:schemeClr>
              </a:solidFill>
            </a:ln>
          </p:spPr>
          <p:style>
            <a:lnRef idx="3">
              <a:schemeClr val="dk1"/>
            </a:lnRef>
            <a:fillRef idx="0">
              <a:schemeClr val="dk1"/>
            </a:fillRef>
            <a:effectRef idx="2">
              <a:schemeClr val="dk1"/>
            </a:effectRef>
            <a:fontRef idx="minor">
              <a:schemeClr val="tx1"/>
            </a:fontRef>
          </p:style>
        </p:cxnSp>
        <p:sp>
          <p:nvSpPr>
            <p:cNvPr id="81" name="矩形 12">
              <a:extLst>
                <a:ext uri="{FF2B5EF4-FFF2-40B4-BE49-F238E27FC236}">
                  <a16:creationId xmlns:a16="http://schemas.microsoft.com/office/drawing/2014/main" id="{6B04E0DC-DF6F-934E-BC4C-E1E027DDEB1D}"/>
                </a:ext>
              </a:extLst>
            </p:cNvPr>
            <p:cNvSpPr/>
            <p:nvPr/>
          </p:nvSpPr>
          <p:spPr bwMode="auto">
            <a:xfrm>
              <a:off x="3696122" y="1037259"/>
              <a:ext cx="1617601" cy="400110"/>
            </a:xfrm>
            <a:prstGeom prst="rect">
              <a:avLst/>
            </a:prstGeom>
            <a:noFill/>
          </p:spPr>
          <p:txBody>
            <a:bodyPr wrap="square">
              <a:spAutoFit/>
            </a:bodyPr>
            <a:lstStyle/>
            <a:p>
              <a:pPr algn="ctr">
                <a:defRPr/>
              </a:pPr>
              <a:r>
                <a:rPr lang="en-US" altLang="zh-CN" sz="2000" kern="100" dirty="0">
                  <a:ln w="0">
                    <a:solidFill>
                      <a:schemeClr val="bg1">
                        <a:lumMod val="85000"/>
                      </a:schemeClr>
                    </a:solidFill>
                  </a:ln>
                  <a:solidFill>
                    <a:schemeClr val="bg1">
                      <a:lumMod val="85000"/>
                    </a:schemeClr>
                  </a:solidFill>
                  <a:effectLst>
                    <a:outerShdw blurRad="50800" dist="38100" dir="2700000" algn="tl" rotWithShape="0">
                      <a:prstClr val="black">
                        <a:alpha val="40000"/>
                      </a:prstClr>
                    </a:outerShdw>
                  </a:effectLst>
                  <a:latin typeface="SF Pro Display Medium" pitchFamily="2" charset="0"/>
                  <a:ea typeface="SF Pro Display Medium" pitchFamily="2" charset="0"/>
                  <a:cs typeface="SF Pro Display Medium" pitchFamily="2" charset="0"/>
                </a:rPr>
                <a:t>Technology</a:t>
              </a:r>
              <a:endParaRPr lang="zh-CN" altLang="en-US" sz="2000" kern="100" dirty="0">
                <a:ln w="0">
                  <a:solidFill>
                    <a:schemeClr val="bg1">
                      <a:lumMod val="85000"/>
                    </a:schemeClr>
                  </a:solidFill>
                </a:ln>
                <a:solidFill>
                  <a:schemeClr val="bg1">
                    <a:lumMod val="85000"/>
                  </a:schemeClr>
                </a:solidFill>
                <a:effectLst>
                  <a:outerShdw blurRad="50800" dist="38100" dir="2700000" algn="tl" rotWithShape="0">
                    <a:prstClr val="black">
                      <a:alpha val="40000"/>
                    </a:prstClr>
                  </a:outerShdw>
                </a:effectLst>
                <a:latin typeface="SF Pro Display Medium" pitchFamily="2" charset="0"/>
                <a:ea typeface="微软雅黑" panose="020B0503020204020204" pitchFamily="34" charset="-122"/>
                <a:cs typeface="SF Pro Display Medium" pitchFamily="2" charset="0"/>
              </a:endParaRPr>
            </a:p>
          </p:txBody>
        </p:sp>
      </p:grpSp>
      <p:pic>
        <p:nvPicPr>
          <p:cNvPr id="11" name="Picture 10">
            <a:extLst>
              <a:ext uri="{FF2B5EF4-FFF2-40B4-BE49-F238E27FC236}">
                <a16:creationId xmlns:a16="http://schemas.microsoft.com/office/drawing/2014/main" id="{53687DC0-43DB-B34B-808F-42205459210C}"/>
              </a:ext>
            </a:extLst>
          </p:cNvPr>
          <p:cNvPicPr>
            <a:picLocks noChangeAspect="1"/>
          </p:cNvPicPr>
          <p:nvPr/>
        </p:nvPicPr>
        <p:blipFill>
          <a:blip r:embed="rId3"/>
          <a:stretch>
            <a:fillRect/>
          </a:stretch>
        </p:blipFill>
        <p:spPr>
          <a:xfrm>
            <a:off x="206955" y="3713682"/>
            <a:ext cx="3375396" cy="987740"/>
          </a:xfrm>
          <a:prstGeom prst="rect">
            <a:avLst/>
          </a:prstGeom>
        </p:spPr>
      </p:pic>
      <p:pic>
        <p:nvPicPr>
          <p:cNvPr id="12" name="Picture 11">
            <a:extLst>
              <a:ext uri="{FF2B5EF4-FFF2-40B4-BE49-F238E27FC236}">
                <a16:creationId xmlns:a16="http://schemas.microsoft.com/office/drawing/2014/main" id="{CE61948E-DF14-8246-9B01-DC0FD6FB886C}"/>
              </a:ext>
            </a:extLst>
          </p:cNvPr>
          <p:cNvPicPr>
            <a:picLocks noChangeAspect="1"/>
          </p:cNvPicPr>
          <p:nvPr/>
        </p:nvPicPr>
        <p:blipFill>
          <a:blip r:embed="rId4"/>
          <a:stretch>
            <a:fillRect/>
          </a:stretch>
        </p:blipFill>
        <p:spPr>
          <a:xfrm>
            <a:off x="3635876" y="3713682"/>
            <a:ext cx="3179723" cy="1022980"/>
          </a:xfrm>
          <a:prstGeom prst="rect">
            <a:avLst/>
          </a:prstGeom>
        </p:spPr>
      </p:pic>
      <p:grpSp>
        <p:nvGrpSpPr>
          <p:cNvPr id="14" name="Group 13">
            <a:extLst>
              <a:ext uri="{FF2B5EF4-FFF2-40B4-BE49-F238E27FC236}">
                <a16:creationId xmlns:a16="http://schemas.microsoft.com/office/drawing/2014/main" id="{0D945043-6B23-374F-80FB-B58B2D0B7BD2}"/>
              </a:ext>
            </a:extLst>
          </p:cNvPr>
          <p:cNvGrpSpPr/>
          <p:nvPr/>
        </p:nvGrpSpPr>
        <p:grpSpPr>
          <a:xfrm>
            <a:off x="7130494" y="1230780"/>
            <a:ext cx="1794171" cy="1279729"/>
            <a:chOff x="7185856" y="820025"/>
            <a:chExt cx="1794171" cy="1279729"/>
          </a:xfrm>
        </p:grpSpPr>
        <p:pic>
          <p:nvPicPr>
            <p:cNvPr id="30" name="Picture 29">
              <a:extLst>
                <a:ext uri="{FF2B5EF4-FFF2-40B4-BE49-F238E27FC236}">
                  <a16:creationId xmlns:a16="http://schemas.microsoft.com/office/drawing/2014/main" id="{FEB27CFE-763E-DA4C-957D-1F3A71A38581}"/>
                </a:ext>
              </a:extLst>
            </p:cNvPr>
            <p:cNvPicPr>
              <a:picLocks noChangeAspect="1"/>
            </p:cNvPicPr>
            <p:nvPr/>
          </p:nvPicPr>
          <p:blipFill rotWithShape="1">
            <a:blip r:embed="rId5"/>
            <a:srcRect l="14126" t="24676" r="14538"/>
            <a:stretch/>
          </p:blipFill>
          <p:spPr>
            <a:xfrm>
              <a:off x="7185856" y="820025"/>
              <a:ext cx="1794171" cy="591080"/>
            </a:xfrm>
            <a:prstGeom prst="rect">
              <a:avLst/>
            </a:prstGeom>
          </p:spPr>
        </p:pic>
        <p:pic>
          <p:nvPicPr>
            <p:cNvPr id="31" name="Picture 2" descr="Image result for xcode&quot;">
              <a:extLst>
                <a:ext uri="{FF2B5EF4-FFF2-40B4-BE49-F238E27FC236}">
                  <a16:creationId xmlns:a16="http://schemas.microsoft.com/office/drawing/2014/main" id="{EC844175-365D-F845-B404-D609A8238CF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85856" y="1379407"/>
              <a:ext cx="1760849" cy="72034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7" name="Group 16">
            <a:extLst>
              <a:ext uri="{FF2B5EF4-FFF2-40B4-BE49-F238E27FC236}">
                <a16:creationId xmlns:a16="http://schemas.microsoft.com/office/drawing/2014/main" id="{F4865E3A-9ECC-6F45-80A0-D65F0671D0A7}"/>
              </a:ext>
            </a:extLst>
          </p:cNvPr>
          <p:cNvGrpSpPr/>
          <p:nvPr/>
        </p:nvGrpSpPr>
        <p:grpSpPr>
          <a:xfrm>
            <a:off x="7132325" y="884708"/>
            <a:ext cx="1890723" cy="400110"/>
            <a:chOff x="7132325" y="884708"/>
            <a:chExt cx="1890723" cy="400110"/>
          </a:xfrm>
        </p:grpSpPr>
        <p:sp>
          <p:nvSpPr>
            <p:cNvPr id="89" name="矩形 12">
              <a:extLst>
                <a:ext uri="{FF2B5EF4-FFF2-40B4-BE49-F238E27FC236}">
                  <a16:creationId xmlns:a16="http://schemas.microsoft.com/office/drawing/2014/main" id="{1A3E71FF-3690-364C-9E50-64AC7CDCAFE1}"/>
                </a:ext>
              </a:extLst>
            </p:cNvPr>
            <p:cNvSpPr/>
            <p:nvPr/>
          </p:nvSpPr>
          <p:spPr bwMode="auto">
            <a:xfrm>
              <a:off x="7132325" y="884708"/>
              <a:ext cx="1890723" cy="400110"/>
            </a:xfrm>
            <a:prstGeom prst="rect">
              <a:avLst/>
            </a:prstGeom>
            <a:noFill/>
          </p:spPr>
          <p:txBody>
            <a:bodyPr wrap="square">
              <a:spAutoFit/>
            </a:bodyPr>
            <a:lstStyle/>
            <a:p>
              <a:pPr>
                <a:defRPr/>
              </a:pPr>
              <a:r>
                <a:rPr lang="en-US" altLang="zh-CN" sz="2000" kern="100" dirty="0">
                  <a:ln w="0"/>
                  <a:effectLst>
                    <a:outerShdw blurRad="38100" dist="19050" dir="2700000" algn="tl" rotWithShape="0">
                      <a:schemeClr val="dk1">
                        <a:alpha val="40000"/>
                      </a:schemeClr>
                    </a:outerShdw>
                  </a:effectLst>
                  <a:latin typeface="SF Pro Display Medium" pitchFamily="2" charset="0"/>
                  <a:ea typeface="SF Pro Display Medium" pitchFamily="2" charset="0"/>
                  <a:cs typeface="SF Pro Display Medium" pitchFamily="2" charset="0"/>
                </a:rPr>
                <a:t>Main Toolchain</a:t>
              </a:r>
              <a:endParaRPr lang="zh-CN" altLang="en-US" sz="2000" kern="100" dirty="0">
                <a:ln w="0"/>
                <a:effectLst>
                  <a:outerShdw blurRad="38100" dist="19050" dir="2700000" algn="tl" rotWithShape="0">
                    <a:schemeClr val="dk1">
                      <a:alpha val="40000"/>
                    </a:schemeClr>
                  </a:outerShdw>
                </a:effectLst>
                <a:latin typeface="SF Pro Display Medium" pitchFamily="2" charset="0"/>
                <a:ea typeface="微软雅黑" panose="020B0503020204020204" pitchFamily="34" charset="-122"/>
                <a:cs typeface="SF Pro Display Medium" pitchFamily="2" charset="0"/>
              </a:endParaRPr>
            </a:p>
          </p:txBody>
        </p:sp>
        <p:cxnSp>
          <p:nvCxnSpPr>
            <p:cNvPr id="90" name="Straight Connector 89">
              <a:extLst>
                <a:ext uri="{FF2B5EF4-FFF2-40B4-BE49-F238E27FC236}">
                  <a16:creationId xmlns:a16="http://schemas.microsoft.com/office/drawing/2014/main" id="{62B89FEA-89C1-1144-8167-80049F713209}"/>
                </a:ext>
              </a:extLst>
            </p:cNvPr>
            <p:cNvCxnSpPr>
              <a:cxnSpLocks/>
            </p:cNvCxnSpPr>
            <p:nvPr/>
          </p:nvCxnSpPr>
          <p:spPr>
            <a:xfrm>
              <a:off x="7226217" y="1253316"/>
              <a:ext cx="1698448" cy="0"/>
            </a:xfrm>
            <a:prstGeom prst="line">
              <a:avLst/>
            </a:prstGeom>
            <a:ln>
              <a:solidFill>
                <a:schemeClr val="bg1">
                  <a:lumMod val="65000"/>
                </a:schemeClr>
              </a:solidFill>
            </a:ln>
          </p:spPr>
          <p:style>
            <a:lnRef idx="3">
              <a:schemeClr val="dk1"/>
            </a:lnRef>
            <a:fillRef idx="0">
              <a:schemeClr val="dk1"/>
            </a:fillRef>
            <a:effectRef idx="2">
              <a:schemeClr val="dk1"/>
            </a:effectRef>
            <a:fontRef idx="minor">
              <a:schemeClr val="tx1"/>
            </a:fontRef>
          </p:style>
        </p:cxnSp>
      </p:grpSp>
      <p:grpSp>
        <p:nvGrpSpPr>
          <p:cNvPr id="21" name="Group 20">
            <a:extLst>
              <a:ext uri="{FF2B5EF4-FFF2-40B4-BE49-F238E27FC236}">
                <a16:creationId xmlns:a16="http://schemas.microsoft.com/office/drawing/2014/main" id="{181BA0A2-81E0-6245-993B-BF5BFDA73FBE}"/>
              </a:ext>
            </a:extLst>
          </p:cNvPr>
          <p:cNvGrpSpPr/>
          <p:nvPr/>
        </p:nvGrpSpPr>
        <p:grpSpPr>
          <a:xfrm>
            <a:off x="7103578" y="2473714"/>
            <a:ext cx="1892554" cy="887396"/>
            <a:chOff x="7130494" y="2585452"/>
            <a:chExt cx="1892554" cy="887396"/>
          </a:xfrm>
        </p:grpSpPr>
        <p:grpSp>
          <p:nvGrpSpPr>
            <p:cNvPr id="20" name="Group 19">
              <a:extLst>
                <a:ext uri="{FF2B5EF4-FFF2-40B4-BE49-F238E27FC236}">
                  <a16:creationId xmlns:a16="http://schemas.microsoft.com/office/drawing/2014/main" id="{D5E5A880-08C4-DD4F-8511-607C8E16CBBF}"/>
                </a:ext>
              </a:extLst>
            </p:cNvPr>
            <p:cNvGrpSpPr/>
            <p:nvPr/>
          </p:nvGrpSpPr>
          <p:grpSpPr>
            <a:xfrm>
              <a:off x="7130494" y="2911946"/>
              <a:ext cx="1826596" cy="560902"/>
              <a:chOff x="7130494" y="2751434"/>
              <a:chExt cx="1826596" cy="560902"/>
            </a:xfrm>
          </p:grpSpPr>
          <p:pic>
            <p:nvPicPr>
              <p:cNvPr id="1026" name="Picture 2" descr="jazzy">
                <a:extLst>
                  <a:ext uri="{FF2B5EF4-FFF2-40B4-BE49-F238E27FC236}">
                    <a16:creationId xmlns:a16="http://schemas.microsoft.com/office/drawing/2014/main" id="{FE3AC6D7-A0AA-41F4-9630-5302A64A0219}"/>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9098" r="18713" b="14976"/>
              <a:stretch/>
            </p:blipFill>
            <p:spPr bwMode="auto">
              <a:xfrm>
                <a:off x="8266040" y="2842957"/>
                <a:ext cx="691050" cy="46650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SwiftSoup">
                <a:extLst>
                  <a:ext uri="{FF2B5EF4-FFF2-40B4-BE49-F238E27FC236}">
                    <a16:creationId xmlns:a16="http://schemas.microsoft.com/office/drawing/2014/main" id="{4E069ECA-A89E-4F41-BB00-0E3A230D71B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703481" y="2806352"/>
                <a:ext cx="550474" cy="466503"/>
              </a:xfrm>
              <a:prstGeom prst="rect">
                <a:avLst/>
              </a:prstGeom>
              <a:noFill/>
              <a:extLst>
                <a:ext uri="{909E8E84-426E-40DD-AFC4-6F175D3DCCD1}">
                  <a14:hiddenFill xmlns:a14="http://schemas.microsoft.com/office/drawing/2010/main">
                    <a:solidFill>
                      <a:srgbClr val="FFFFFF"/>
                    </a:solidFill>
                  </a14:hiddenFill>
                </a:ext>
              </a:extLst>
            </p:spPr>
          </p:pic>
          <p:pic>
            <p:nvPicPr>
              <p:cNvPr id="88" name="Picture 8" descr="Image result for swift unit test logo">
                <a:extLst>
                  <a:ext uri="{FF2B5EF4-FFF2-40B4-BE49-F238E27FC236}">
                    <a16:creationId xmlns:a16="http://schemas.microsoft.com/office/drawing/2014/main" id="{4EE92DAE-5E30-8141-8049-40BB4CE2E32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130494" y="2751434"/>
                <a:ext cx="560902" cy="56090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1" name="Group 90">
              <a:extLst>
                <a:ext uri="{FF2B5EF4-FFF2-40B4-BE49-F238E27FC236}">
                  <a16:creationId xmlns:a16="http://schemas.microsoft.com/office/drawing/2014/main" id="{F0EA1491-4A9C-F643-870D-F26E8934BC43}"/>
                </a:ext>
              </a:extLst>
            </p:cNvPr>
            <p:cNvGrpSpPr/>
            <p:nvPr/>
          </p:nvGrpSpPr>
          <p:grpSpPr>
            <a:xfrm>
              <a:off x="7132325" y="2585452"/>
              <a:ext cx="1890723" cy="307777"/>
              <a:chOff x="7132325" y="967727"/>
              <a:chExt cx="1890723" cy="307777"/>
            </a:xfrm>
          </p:grpSpPr>
          <p:sp>
            <p:nvSpPr>
              <p:cNvPr id="92" name="矩形 12">
                <a:extLst>
                  <a:ext uri="{FF2B5EF4-FFF2-40B4-BE49-F238E27FC236}">
                    <a16:creationId xmlns:a16="http://schemas.microsoft.com/office/drawing/2014/main" id="{9E732207-2C9F-7148-A13D-46487FDAF0E4}"/>
                  </a:ext>
                </a:extLst>
              </p:cNvPr>
              <p:cNvSpPr/>
              <p:nvPr/>
            </p:nvSpPr>
            <p:spPr bwMode="auto">
              <a:xfrm>
                <a:off x="7132325" y="967727"/>
                <a:ext cx="1890723" cy="307777"/>
              </a:xfrm>
              <a:prstGeom prst="rect">
                <a:avLst/>
              </a:prstGeom>
              <a:noFill/>
            </p:spPr>
            <p:txBody>
              <a:bodyPr wrap="square">
                <a:spAutoFit/>
              </a:bodyPr>
              <a:lstStyle/>
              <a:p>
                <a:pPr>
                  <a:defRPr/>
                </a:pPr>
                <a:r>
                  <a:rPr lang="en-US" altLang="zh-CN" sz="1400" kern="100" dirty="0">
                    <a:ln w="0"/>
                    <a:effectLst>
                      <a:outerShdw blurRad="38100" dist="19050" dir="2700000" algn="tl" rotWithShape="0">
                        <a:schemeClr val="dk1">
                          <a:alpha val="40000"/>
                        </a:schemeClr>
                      </a:outerShdw>
                    </a:effectLst>
                    <a:latin typeface="SF Pro Display Medium" pitchFamily="2" charset="0"/>
                    <a:ea typeface="SF Pro Display Medium" pitchFamily="2" charset="0"/>
                    <a:cs typeface="SF Pro Display Medium" pitchFamily="2" charset="0"/>
                  </a:rPr>
                  <a:t>Dependencies</a:t>
                </a:r>
                <a:endParaRPr lang="zh-CN" altLang="en-US" sz="1400" kern="100" dirty="0">
                  <a:ln w="0"/>
                  <a:effectLst>
                    <a:outerShdw blurRad="38100" dist="19050" dir="2700000" algn="tl" rotWithShape="0">
                      <a:schemeClr val="dk1">
                        <a:alpha val="40000"/>
                      </a:schemeClr>
                    </a:outerShdw>
                  </a:effectLst>
                  <a:latin typeface="SF Pro Display Medium" pitchFamily="2" charset="0"/>
                  <a:ea typeface="微软雅黑" panose="020B0503020204020204" pitchFamily="34" charset="-122"/>
                  <a:cs typeface="SF Pro Display Medium" pitchFamily="2" charset="0"/>
                </a:endParaRPr>
              </a:p>
            </p:txBody>
          </p:sp>
          <p:cxnSp>
            <p:nvCxnSpPr>
              <p:cNvPr id="93" name="Straight Connector 92">
                <a:extLst>
                  <a:ext uri="{FF2B5EF4-FFF2-40B4-BE49-F238E27FC236}">
                    <a16:creationId xmlns:a16="http://schemas.microsoft.com/office/drawing/2014/main" id="{51EB86BD-20BC-B94A-B3D1-13C82714D258}"/>
                  </a:ext>
                </a:extLst>
              </p:cNvPr>
              <p:cNvCxnSpPr>
                <a:cxnSpLocks/>
              </p:cNvCxnSpPr>
              <p:nvPr/>
            </p:nvCxnSpPr>
            <p:spPr>
              <a:xfrm>
                <a:off x="7226217" y="1253316"/>
                <a:ext cx="1698448" cy="0"/>
              </a:xfrm>
              <a:prstGeom prst="line">
                <a:avLst/>
              </a:prstGeom>
              <a:ln>
                <a:solidFill>
                  <a:schemeClr val="bg1">
                    <a:lumMod val="65000"/>
                  </a:schemeClr>
                </a:solidFill>
              </a:ln>
            </p:spPr>
            <p:style>
              <a:lnRef idx="3">
                <a:schemeClr val="dk1"/>
              </a:lnRef>
              <a:fillRef idx="0">
                <a:schemeClr val="dk1"/>
              </a:fillRef>
              <a:effectRef idx="2">
                <a:schemeClr val="dk1"/>
              </a:effectRef>
              <a:fontRef idx="minor">
                <a:schemeClr val="tx1"/>
              </a:fontRef>
            </p:style>
          </p:cxnSp>
        </p:grpSp>
      </p:grpSp>
      <p:grpSp>
        <p:nvGrpSpPr>
          <p:cNvPr id="22" name="Group 21">
            <a:extLst>
              <a:ext uri="{FF2B5EF4-FFF2-40B4-BE49-F238E27FC236}">
                <a16:creationId xmlns:a16="http://schemas.microsoft.com/office/drawing/2014/main" id="{52274AF7-B566-7442-A945-515F280089D4}"/>
              </a:ext>
            </a:extLst>
          </p:cNvPr>
          <p:cNvGrpSpPr/>
          <p:nvPr/>
        </p:nvGrpSpPr>
        <p:grpSpPr>
          <a:xfrm>
            <a:off x="7106325" y="3375270"/>
            <a:ext cx="1890723" cy="816720"/>
            <a:chOff x="7106325" y="3375270"/>
            <a:chExt cx="1890723" cy="816720"/>
          </a:xfrm>
        </p:grpSpPr>
        <p:pic>
          <p:nvPicPr>
            <p:cNvPr id="1038" name="Picture 14" descr="Image result for travis ci">
              <a:extLst>
                <a:ext uri="{FF2B5EF4-FFF2-40B4-BE49-F238E27FC236}">
                  <a16:creationId xmlns:a16="http://schemas.microsoft.com/office/drawing/2014/main" id="{2652A4D7-CB3F-4C40-8401-BC3FD33E9676}"/>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201548" y="3631088"/>
              <a:ext cx="1068384" cy="560902"/>
            </a:xfrm>
            <a:prstGeom prst="rect">
              <a:avLst/>
            </a:prstGeom>
            <a:noFill/>
            <a:extLst>
              <a:ext uri="{909E8E84-426E-40DD-AFC4-6F175D3DCCD1}">
                <a14:hiddenFill xmlns:a14="http://schemas.microsoft.com/office/drawing/2010/main">
                  <a:solidFill>
                    <a:srgbClr val="FFFFFF"/>
                  </a:solidFill>
                </a14:hiddenFill>
              </a:ext>
            </a:extLst>
          </p:spPr>
        </p:pic>
        <p:grpSp>
          <p:nvGrpSpPr>
            <p:cNvPr id="94" name="Group 93">
              <a:extLst>
                <a:ext uri="{FF2B5EF4-FFF2-40B4-BE49-F238E27FC236}">
                  <a16:creationId xmlns:a16="http://schemas.microsoft.com/office/drawing/2014/main" id="{095326D1-A278-884C-8A95-B59EB6A051EA}"/>
                </a:ext>
              </a:extLst>
            </p:cNvPr>
            <p:cNvGrpSpPr/>
            <p:nvPr/>
          </p:nvGrpSpPr>
          <p:grpSpPr>
            <a:xfrm>
              <a:off x="7106325" y="3375270"/>
              <a:ext cx="1890723" cy="307777"/>
              <a:chOff x="7130995" y="959700"/>
              <a:chExt cx="1890723" cy="307777"/>
            </a:xfrm>
          </p:grpSpPr>
          <p:sp>
            <p:nvSpPr>
              <p:cNvPr id="95" name="矩形 12">
                <a:extLst>
                  <a:ext uri="{FF2B5EF4-FFF2-40B4-BE49-F238E27FC236}">
                    <a16:creationId xmlns:a16="http://schemas.microsoft.com/office/drawing/2014/main" id="{EFD67EDE-FB8D-9C4D-AC7A-C6D1593C2513}"/>
                  </a:ext>
                </a:extLst>
              </p:cNvPr>
              <p:cNvSpPr/>
              <p:nvPr/>
            </p:nvSpPr>
            <p:spPr bwMode="auto">
              <a:xfrm>
                <a:off x="7130995" y="959700"/>
                <a:ext cx="1890723" cy="307777"/>
              </a:xfrm>
              <a:prstGeom prst="rect">
                <a:avLst/>
              </a:prstGeom>
              <a:noFill/>
            </p:spPr>
            <p:txBody>
              <a:bodyPr wrap="square">
                <a:spAutoFit/>
              </a:bodyPr>
              <a:lstStyle/>
              <a:p>
                <a:pPr>
                  <a:defRPr/>
                </a:pPr>
                <a:r>
                  <a:rPr lang="en-US" altLang="zh-CN" sz="1400" kern="100" dirty="0">
                    <a:ln w="0"/>
                    <a:effectLst>
                      <a:outerShdw blurRad="38100" dist="19050" dir="2700000" algn="tl" rotWithShape="0">
                        <a:schemeClr val="dk1">
                          <a:alpha val="40000"/>
                        </a:schemeClr>
                      </a:outerShdw>
                    </a:effectLst>
                    <a:latin typeface="SF Pro Display Medium" pitchFamily="2" charset="0"/>
                    <a:ea typeface="微软雅黑" panose="020B0503020204020204" pitchFamily="34" charset="-122"/>
                    <a:cs typeface="SF Pro Display Medium" pitchFamily="2" charset="0"/>
                  </a:rPr>
                  <a:t>CI/CD Provider</a:t>
                </a:r>
                <a:endParaRPr lang="zh-CN" altLang="en-US" sz="1400" kern="100" dirty="0">
                  <a:ln w="0"/>
                  <a:effectLst>
                    <a:outerShdw blurRad="38100" dist="19050" dir="2700000" algn="tl" rotWithShape="0">
                      <a:schemeClr val="dk1">
                        <a:alpha val="40000"/>
                      </a:schemeClr>
                    </a:outerShdw>
                  </a:effectLst>
                  <a:latin typeface="SF Pro Display Medium" pitchFamily="2" charset="0"/>
                  <a:ea typeface="微软雅黑" panose="020B0503020204020204" pitchFamily="34" charset="-122"/>
                  <a:cs typeface="SF Pro Display Medium" pitchFamily="2" charset="0"/>
                </a:endParaRPr>
              </a:p>
            </p:txBody>
          </p:sp>
          <p:cxnSp>
            <p:nvCxnSpPr>
              <p:cNvPr id="96" name="Straight Connector 95">
                <a:extLst>
                  <a:ext uri="{FF2B5EF4-FFF2-40B4-BE49-F238E27FC236}">
                    <a16:creationId xmlns:a16="http://schemas.microsoft.com/office/drawing/2014/main" id="{43D3A959-E63E-BB41-AF4F-785148A3D50C}"/>
                  </a:ext>
                </a:extLst>
              </p:cNvPr>
              <p:cNvCxnSpPr>
                <a:cxnSpLocks/>
              </p:cNvCxnSpPr>
              <p:nvPr/>
            </p:nvCxnSpPr>
            <p:spPr>
              <a:xfrm>
                <a:off x="7226217" y="1253316"/>
                <a:ext cx="1698448" cy="0"/>
              </a:xfrm>
              <a:prstGeom prst="line">
                <a:avLst/>
              </a:prstGeom>
              <a:ln>
                <a:solidFill>
                  <a:schemeClr val="bg1">
                    <a:lumMod val="65000"/>
                  </a:schemeClr>
                </a:solidFill>
              </a:ln>
            </p:spPr>
            <p:style>
              <a:lnRef idx="3">
                <a:schemeClr val="dk1"/>
              </a:lnRef>
              <a:fillRef idx="0">
                <a:schemeClr val="dk1"/>
              </a:fillRef>
              <a:effectRef idx="2">
                <a:schemeClr val="dk1"/>
              </a:effectRef>
              <a:fontRef idx="minor">
                <a:schemeClr val="tx1"/>
              </a:fontRef>
            </p:style>
          </p:cxnSp>
        </p:grpSp>
      </p:grpSp>
      <p:grpSp>
        <p:nvGrpSpPr>
          <p:cNvPr id="27" name="Group 26">
            <a:extLst>
              <a:ext uri="{FF2B5EF4-FFF2-40B4-BE49-F238E27FC236}">
                <a16:creationId xmlns:a16="http://schemas.microsoft.com/office/drawing/2014/main" id="{87971891-D5DA-8446-81CF-F65DD9C04E0E}"/>
              </a:ext>
            </a:extLst>
          </p:cNvPr>
          <p:cNvGrpSpPr/>
          <p:nvPr/>
        </p:nvGrpSpPr>
        <p:grpSpPr>
          <a:xfrm>
            <a:off x="7105409" y="4108750"/>
            <a:ext cx="1890723" cy="678116"/>
            <a:chOff x="7106325" y="4053386"/>
            <a:chExt cx="1890723" cy="678116"/>
          </a:xfrm>
        </p:grpSpPr>
        <p:grpSp>
          <p:nvGrpSpPr>
            <p:cNvPr id="99" name="Group 98">
              <a:extLst>
                <a:ext uri="{FF2B5EF4-FFF2-40B4-BE49-F238E27FC236}">
                  <a16:creationId xmlns:a16="http://schemas.microsoft.com/office/drawing/2014/main" id="{469EFAB7-9A02-EE4A-AB7D-EAA35712E2AD}"/>
                </a:ext>
              </a:extLst>
            </p:cNvPr>
            <p:cNvGrpSpPr/>
            <p:nvPr/>
          </p:nvGrpSpPr>
          <p:grpSpPr>
            <a:xfrm>
              <a:off x="7106325" y="4053386"/>
              <a:ext cx="1890723" cy="307777"/>
              <a:chOff x="7130995" y="959700"/>
              <a:chExt cx="1890723" cy="307777"/>
            </a:xfrm>
          </p:grpSpPr>
          <p:sp>
            <p:nvSpPr>
              <p:cNvPr id="100" name="矩形 12">
                <a:extLst>
                  <a:ext uri="{FF2B5EF4-FFF2-40B4-BE49-F238E27FC236}">
                    <a16:creationId xmlns:a16="http://schemas.microsoft.com/office/drawing/2014/main" id="{3024163D-5841-7B4B-8DD3-B6F70462A5B6}"/>
                  </a:ext>
                </a:extLst>
              </p:cNvPr>
              <p:cNvSpPr/>
              <p:nvPr/>
            </p:nvSpPr>
            <p:spPr bwMode="auto">
              <a:xfrm>
                <a:off x="7130995" y="959700"/>
                <a:ext cx="1890723" cy="307777"/>
              </a:xfrm>
              <a:prstGeom prst="rect">
                <a:avLst/>
              </a:prstGeom>
              <a:noFill/>
            </p:spPr>
            <p:txBody>
              <a:bodyPr wrap="square">
                <a:spAutoFit/>
              </a:bodyPr>
              <a:lstStyle/>
              <a:p>
                <a:pPr>
                  <a:defRPr/>
                </a:pPr>
                <a:r>
                  <a:rPr lang="en-US" altLang="zh-CN" sz="1400" kern="100" dirty="0">
                    <a:ln w="0"/>
                    <a:effectLst>
                      <a:outerShdw blurRad="38100" dist="19050" dir="2700000" algn="tl" rotWithShape="0">
                        <a:schemeClr val="dk1">
                          <a:alpha val="40000"/>
                        </a:schemeClr>
                      </a:outerShdw>
                    </a:effectLst>
                    <a:latin typeface="SF Pro Display Medium" pitchFamily="2" charset="0"/>
                    <a:ea typeface="SF Pro Display Medium" pitchFamily="2" charset="0"/>
                    <a:cs typeface="SF Pro Display Medium" pitchFamily="2" charset="0"/>
                  </a:rPr>
                  <a:t>Code Hosting</a:t>
                </a:r>
                <a:endParaRPr lang="zh-CN" altLang="en-US" sz="1400" kern="100" dirty="0">
                  <a:ln w="0"/>
                  <a:effectLst>
                    <a:outerShdw blurRad="38100" dist="19050" dir="2700000" algn="tl" rotWithShape="0">
                      <a:schemeClr val="dk1">
                        <a:alpha val="40000"/>
                      </a:schemeClr>
                    </a:outerShdw>
                  </a:effectLst>
                  <a:latin typeface="SF Pro Display Medium" pitchFamily="2" charset="0"/>
                  <a:ea typeface="微软雅黑" panose="020B0503020204020204" pitchFamily="34" charset="-122"/>
                  <a:cs typeface="SF Pro Display Medium" pitchFamily="2" charset="0"/>
                </a:endParaRPr>
              </a:p>
            </p:txBody>
          </p:sp>
          <p:cxnSp>
            <p:nvCxnSpPr>
              <p:cNvPr id="101" name="Straight Connector 100">
                <a:extLst>
                  <a:ext uri="{FF2B5EF4-FFF2-40B4-BE49-F238E27FC236}">
                    <a16:creationId xmlns:a16="http://schemas.microsoft.com/office/drawing/2014/main" id="{83730E38-B09F-8F4F-9195-AFF64A01BFEA}"/>
                  </a:ext>
                </a:extLst>
              </p:cNvPr>
              <p:cNvCxnSpPr>
                <a:cxnSpLocks/>
              </p:cNvCxnSpPr>
              <p:nvPr/>
            </p:nvCxnSpPr>
            <p:spPr>
              <a:xfrm>
                <a:off x="7226217" y="1253316"/>
                <a:ext cx="1698448" cy="0"/>
              </a:xfrm>
              <a:prstGeom prst="line">
                <a:avLst/>
              </a:prstGeom>
              <a:ln>
                <a:solidFill>
                  <a:schemeClr val="bg1">
                    <a:lumMod val="65000"/>
                  </a:schemeClr>
                </a:solidFill>
              </a:ln>
            </p:spPr>
            <p:style>
              <a:lnRef idx="3">
                <a:schemeClr val="dk1"/>
              </a:lnRef>
              <a:fillRef idx="0">
                <a:schemeClr val="dk1"/>
              </a:fillRef>
              <a:effectRef idx="2">
                <a:schemeClr val="dk1"/>
              </a:effectRef>
              <a:fontRef idx="minor">
                <a:schemeClr val="tx1"/>
              </a:fontRef>
            </p:style>
          </p:cxnSp>
        </p:grpSp>
        <p:pic>
          <p:nvPicPr>
            <p:cNvPr id="25" name="Picture 2" descr="Image result for github logo">
              <a:extLst>
                <a:ext uri="{FF2B5EF4-FFF2-40B4-BE49-F238E27FC236}">
                  <a16:creationId xmlns:a16="http://schemas.microsoft.com/office/drawing/2014/main" id="{C9E62794-8734-8741-9F21-49FE46932185}"/>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t="21804" b="23341"/>
            <a:stretch/>
          </p:blipFill>
          <p:spPr bwMode="auto">
            <a:xfrm>
              <a:off x="7129164" y="4364888"/>
              <a:ext cx="1188148" cy="366614"/>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2103917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矩形 104">
            <a:extLst>
              <a:ext uri="{FF2B5EF4-FFF2-40B4-BE49-F238E27FC236}">
                <a16:creationId xmlns:a16="http://schemas.microsoft.com/office/drawing/2014/main" id="{CF5F5C6F-5690-4F33-AE81-B29E57BDFC75}"/>
              </a:ext>
            </a:extLst>
          </p:cNvPr>
          <p:cNvSpPr/>
          <p:nvPr/>
        </p:nvSpPr>
        <p:spPr>
          <a:xfrm>
            <a:off x="6650134" y="973520"/>
            <a:ext cx="2027815" cy="486352"/>
          </a:xfrm>
          <a:prstGeom prst="rect">
            <a:avLst/>
          </a:prstGeom>
        </p:spPr>
        <p:txBody>
          <a:bodyPr wrap="square">
            <a:spAutoFit/>
          </a:bodyPr>
          <a:lstStyle/>
          <a:p>
            <a:pPr>
              <a:lnSpc>
                <a:spcPct val="150000"/>
              </a:lnSpc>
            </a:pPr>
            <a:endParaRPr lang="en-US" altLang="zh-CN" sz="900" dirty="0">
              <a:solidFill>
                <a:schemeClr val="bg1"/>
              </a:solidFill>
            </a:endParaRPr>
          </a:p>
          <a:p>
            <a:pPr>
              <a:lnSpc>
                <a:spcPct val="150000"/>
              </a:lnSpc>
            </a:pPr>
            <a:endParaRPr lang="en-US" altLang="zh-CN" sz="900" dirty="0">
              <a:solidFill>
                <a:schemeClr val="bg1"/>
              </a:solidFill>
            </a:endParaRPr>
          </a:p>
        </p:txBody>
      </p:sp>
      <p:graphicFrame>
        <p:nvGraphicFramePr>
          <p:cNvPr id="2" name="Table 1">
            <a:extLst>
              <a:ext uri="{FF2B5EF4-FFF2-40B4-BE49-F238E27FC236}">
                <a16:creationId xmlns:a16="http://schemas.microsoft.com/office/drawing/2014/main" id="{628A0187-3356-AA40-9E8C-3FF00C3701FC}"/>
              </a:ext>
            </a:extLst>
          </p:cNvPr>
          <p:cNvGraphicFramePr>
            <a:graphicFrameLocks noGrp="1"/>
          </p:cNvGraphicFramePr>
          <p:nvPr>
            <p:extLst>
              <p:ext uri="{D42A27DB-BD31-4B8C-83A1-F6EECF244321}">
                <p14:modId xmlns:p14="http://schemas.microsoft.com/office/powerpoint/2010/main" val="1369674779"/>
              </p:ext>
            </p:extLst>
          </p:nvPr>
        </p:nvGraphicFramePr>
        <p:xfrm>
          <a:off x="466051" y="1005604"/>
          <a:ext cx="8116475" cy="3139306"/>
        </p:xfrm>
        <a:graphic>
          <a:graphicData uri="http://schemas.openxmlformats.org/drawingml/2006/table">
            <a:tbl>
              <a:tblPr firstRow="1" bandRow="1">
                <a:tableStyleId>{5C22544A-7EE6-4342-B048-85BDC9FD1C3A}</a:tableStyleId>
              </a:tblPr>
              <a:tblGrid>
                <a:gridCol w="592728">
                  <a:extLst>
                    <a:ext uri="{9D8B030D-6E8A-4147-A177-3AD203B41FA5}">
                      <a16:colId xmlns:a16="http://schemas.microsoft.com/office/drawing/2014/main" val="142116900"/>
                    </a:ext>
                  </a:extLst>
                </a:gridCol>
                <a:gridCol w="3184358">
                  <a:extLst>
                    <a:ext uri="{9D8B030D-6E8A-4147-A177-3AD203B41FA5}">
                      <a16:colId xmlns:a16="http://schemas.microsoft.com/office/drawing/2014/main" val="3294449821"/>
                    </a:ext>
                  </a:extLst>
                </a:gridCol>
                <a:gridCol w="1219200">
                  <a:extLst>
                    <a:ext uri="{9D8B030D-6E8A-4147-A177-3AD203B41FA5}">
                      <a16:colId xmlns:a16="http://schemas.microsoft.com/office/drawing/2014/main" val="1689291219"/>
                    </a:ext>
                  </a:extLst>
                </a:gridCol>
                <a:gridCol w="1844842">
                  <a:extLst>
                    <a:ext uri="{9D8B030D-6E8A-4147-A177-3AD203B41FA5}">
                      <a16:colId xmlns:a16="http://schemas.microsoft.com/office/drawing/2014/main" val="22003311"/>
                    </a:ext>
                  </a:extLst>
                </a:gridCol>
                <a:gridCol w="1275347">
                  <a:extLst>
                    <a:ext uri="{9D8B030D-6E8A-4147-A177-3AD203B41FA5}">
                      <a16:colId xmlns:a16="http://schemas.microsoft.com/office/drawing/2014/main" val="3247851546"/>
                    </a:ext>
                  </a:extLst>
                </a:gridCol>
              </a:tblGrid>
              <a:tr h="446171">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ID</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Description</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Priority</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State</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Contributors</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extLst>
                  <a:ext uri="{0D108BD9-81ED-4DB2-BD59-A6C34878D82A}">
                    <a16:rowId xmlns:a16="http://schemas.microsoft.com/office/drawing/2014/main" val="1630940503"/>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1</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View all types of OER</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Must</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algn="l" defTabSz="685800" rtl="0" eaLnBrk="1" fontAlgn="t" latinLnBrk="0" hangingPunct="1">
                        <a:spcBef>
                          <a:spcPts val="0"/>
                        </a:spcBef>
                        <a:spcAft>
                          <a:spcPts val="0"/>
                        </a:spcAft>
                      </a:pPr>
                      <a:r>
                        <a:rPr lang="en-US" sz="1200" b="0" i="0" u="none" strike="noStrike" kern="1200" dirty="0">
                          <a:solidFill>
                            <a:srgbClr val="000000"/>
                          </a:solidFill>
                          <a:effectLst/>
                          <a:latin typeface="Avenir Next" panose="020B0503020202020204" pitchFamily="34" charset="0"/>
                          <a:ea typeface="+mn-ea"/>
                          <a:cs typeface="+mn-cs"/>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995162286"/>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2</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Suggest relevant OERs and show them below the OER that is currently on display</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Must</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665266583"/>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3</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Play or pause an OER video</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Must</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966194731"/>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4</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View a specific OER and its details when users press it</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Must</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algn="l" defTabSz="685800" rtl="0" eaLnBrk="1" fontAlgn="t" latinLnBrk="0" hangingPunct="1">
                        <a:spcBef>
                          <a:spcPts val="0"/>
                        </a:spcBef>
                        <a:spcAft>
                          <a:spcPts val="0"/>
                        </a:spcAft>
                      </a:pPr>
                      <a:r>
                        <a:rPr lang="en-US" sz="1200" b="0" i="0" u="none" strike="noStrike" kern="1200" dirty="0">
                          <a:solidFill>
                            <a:srgbClr val="000000"/>
                          </a:solidFill>
                          <a:effectLst/>
                          <a:latin typeface="Avenir Next" panose="020B0503020202020204" pitchFamily="34" charset="0"/>
                          <a:ea typeface="+mn-ea"/>
                          <a:cs typeface="+mn-cs"/>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193227056"/>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5</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Bookmark a specific OER</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Must</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Patrick</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872641278"/>
                  </a:ext>
                </a:extLst>
              </a:tr>
              <a:tr h="446171">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6</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Add notes to the OER when they are on display</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Must</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Patrick / Felix</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2160794369"/>
                  </a:ext>
                </a:extLst>
              </a:tr>
            </a:tbl>
          </a:graphicData>
        </a:graphic>
      </p:graphicFrame>
      <p:sp>
        <p:nvSpPr>
          <p:cNvPr id="6" name="矩形 35">
            <a:extLst>
              <a:ext uri="{FF2B5EF4-FFF2-40B4-BE49-F238E27FC236}">
                <a16:creationId xmlns:a16="http://schemas.microsoft.com/office/drawing/2014/main" id="{75165092-5B02-B84A-8824-BDB9FD35401B}"/>
              </a:ext>
            </a:extLst>
          </p:cNvPr>
          <p:cNvSpPr/>
          <p:nvPr/>
        </p:nvSpPr>
        <p:spPr bwMode="auto">
          <a:xfrm>
            <a:off x="155788" y="183156"/>
            <a:ext cx="2887329" cy="646331"/>
          </a:xfrm>
          <a:prstGeom prst="rect">
            <a:avLst/>
          </a:prstGeom>
          <a:noFill/>
        </p:spPr>
        <p:txBody>
          <a:bodyPr wrap="none">
            <a:spAutoFit/>
          </a:bodyPr>
          <a:lstStyle/>
          <a:p>
            <a:pPr>
              <a:defRPr/>
            </a:pPr>
            <a:r>
              <a:rPr lang="en-US" altLang="zh-CN" sz="3600" kern="100" dirty="0">
                <a:ln w="0"/>
                <a:solidFill>
                  <a:schemeClr val="accent1"/>
                </a:solidFill>
                <a:effectLst>
                  <a:outerShdw blurRad="38100" dist="25400" dir="5400000" algn="ctr" rotWithShape="0">
                    <a:srgbClr val="6E747A">
                      <a:alpha val="43000"/>
                    </a:srgbClr>
                  </a:outerShdw>
                </a:effectLst>
                <a:latin typeface="SF Pro Display Semibold" pitchFamily="2" charset="0"/>
                <a:ea typeface="SF Pro Display Semibold" pitchFamily="2" charset="0"/>
                <a:cs typeface="SF Pro Display Semibold" pitchFamily="2" charset="0"/>
              </a:rPr>
              <a:t>Achievement</a:t>
            </a:r>
          </a:p>
        </p:txBody>
      </p:sp>
    </p:spTree>
    <p:extLst>
      <p:ext uri="{BB962C8B-B14F-4D97-AF65-F5344CB8AC3E}">
        <p14:creationId xmlns:p14="http://schemas.microsoft.com/office/powerpoint/2010/main" val="10681193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矩形 104">
            <a:extLst>
              <a:ext uri="{FF2B5EF4-FFF2-40B4-BE49-F238E27FC236}">
                <a16:creationId xmlns:a16="http://schemas.microsoft.com/office/drawing/2014/main" id="{CF5F5C6F-5690-4F33-AE81-B29E57BDFC75}"/>
              </a:ext>
            </a:extLst>
          </p:cNvPr>
          <p:cNvSpPr/>
          <p:nvPr/>
        </p:nvSpPr>
        <p:spPr>
          <a:xfrm>
            <a:off x="6650134" y="973520"/>
            <a:ext cx="2027815" cy="486352"/>
          </a:xfrm>
          <a:prstGeom prst="rect">
            <a:avLst/>
          </a:prstGeom>
        </p:spPr>
        <p:txBody>
          <a:bodyPr wrap="square">
            <a:spAutoFit/>
          </a:bodyPr>
          <a:lstStyle/>
          <a:p>
            <a:pPr>
              <a:lnSpc>
                <a:spcPct val="150000"/>
              </a:lnSpc>
            </a:pPr>
            <a:endParaRPr lang="en-US" altLang="zh-CN" sz="900" dirty="0">
              <a:solidFill>
                <a:schemeClr val="bg1"/>
              </a:solidFill>
            </a:endParaRPr>
          </a:p>
          <a:p>
            <a:pPr>
              <a:lnSpc>
                <a:spcPct val="150000"/>
              </a:lnSpc>
            </a:pPr>
            <a:endParaRPr lang="en-US" altLang="zh-CN" sz="900" dirty="0">
              <a:solidFill>
                <a:schemeClr val="bg1"/>
              </a:solidFill>
            </a:endParaRPr>
          </a:p>
        </p:txBody>
      </p:sp>
      <p:sp>
        <p:nvSpPr>
          <p:cNvPr id="6" name="矩形 35">
            <a:extLst>
              <a:ext uri="{FF2B5EF4-FFF2-40B4-BE49-F238E27FC236}">
                <a16:creationId xmlns:a16="http://schemas.microsoft.com/office/drawing/2014/main" id="{C71A6CBD-AB4D-A342-837B-56F316F12DC3}"/>
              </a:ext>
            </a:extLst>
          </p:cNvPr>
          <p:cNvSpPr/>
          <p:nvPr/>
        </p:nvSpPr>
        <p:spPr bwMode="auto">
          <a:xfrm>
            <a:off x="155788" y="183156"/>
            <a:ext cx="2887329" cy="646331"/>
          </a:xfrm>
          <a:prstGeom prst="rect">
            <a:avLst/>
          </a:prstGeom>
          <a:noFill/>
        </p:spPr>
        <p:txBody>
          <a:bodyPr wrap="none">
            <a:spAutoFit/>
          </a:bodyPr>
          <a:lstStyle/>
          <a:p>
            <a:pPr>
              <a:defRPr/>
            </a:pPr>
            <a:r>
              <a:rPr lang="en-US" altLang="zh-CN" sz="3600" kern="100" dirty="0">
                <a:ln w="0"/>
                <a:solidFill>
                  <a:schemeClr val="accent1"/>
                </a:solidFill>
                <a:effectLst>
                  <a:outerShdw blurRad="38100" dist="25400" dir="5400000" algn="ctr" rotWithShape="0">
                    <a:srgbClr val="6E747A">
                      <a:alpha val="43000"/>
                    </a:srgbClr>
                  </a:outerShdw>
                </a:effectLst>
                <a:latin typeface="SF Pro Display Semibold" pitchFamily="2" charset="0"/>
                <a:ea typeface="SF Pro Display Semibold" pitchFamily="2" charset="0"/>
                <a:cs typeface="SF Pro Display Semibold" pitchFamily="2" charset="0"/>
              </a:rPr>
              <a:t>Achievement</a:t>
            </a:r>
          </a:p>
        </p:txBody>
      </p:sp>
      <p:graphicFrame>
        <p:nvGraphicFramePr>
          <p:cNvPr id="7" name="Table 6">
            <a:extLst>
              <a:ext uri="{FF2B5EF4-FFF2-40B4-BE49-F238E27FC236}">
                <a16:creationId xmlns:a16="http://schemas.microsoft.com/office/drawing/2014/main" id="{B8FD80A6-ABD5-4742-AB1A-410BF6BD4E8C}"/>
              </a:ext>
            </a:extLst>
          </p:cNvPr>
          <p:cNvGraphicFramePr>
            <a:graphicFrameLocks noGrp="1"/>
          </p:cNvGraphicFramePr>
          <p:nvPr>
            <p:extLst>
              <p:ext uri="{D42A27DB-BD31-4B8C-83A1-F6EECF244321}">
                <p14:modId xmlns:p14="http://schemas.microsoft.com/office/powerpoint/2010/main" val="3203316404"/>
              </p:ext>
            </p:extLst>
          </p:nvPr>
        </p:nvGraphicFramePr>
        <p:xfrm>
          <a:off x="466051" y="1005604"/>
          <a:ext cx="8116475" cy="3139306"/>
        </p:xfrm>
        <a:graphic>
          <a:graphicData uri="http://schemas.openxmlformats.org/drawingml/2006/table">
            <a:tbl>
              <a:tblPr firstRow="1" bandRow="1">
                <a:tableStyleId>{5C22544A-7EE6-4342-B048-85BDC9FD1C3A}</a:tableStyleId>
              </a:tblPr>
              <a:tblGrid>
                <a:gridCol w="592728">
                  <a:extLst>
                    <a:ext uri="{9D8B030D-6E8A-4147-A177-3AD203B41FA5}">
                      <a16:colId xmlns:a16="http://schemas.microsoft.com/office/drawing/2014/main" val="142116900"/>
                    </a:ext>
                  </a:extLst>
                </a:gridCol>
                <a:gridCol w="3184358">
                  <a:extLst>
                    <a:ext uri="{9D8B030D-6E8A-4147-A177-3AD203B41FA5}">
                      <a16:colId xmlns:a16="http://schemas.microsoft.com/office/drawing/2014/main" val="3294449821"/>
                    </a:ext>
                  </a:extLst>
                </a:gridCol>
                <a:gridCol w="1219200">
                  <a:extLst>
                    <a:ext uri="{9D8B030D-6E8A-4147-A177-3AD203B41FA5}">
                      <a16:colId xmlns:a16="http://schemas.microsoft.com/office/drawing/2014/main" val="1689291219"/>
                    </a:ext>
                  </a:extLst>
                </a:gridCol>
                <a:gridCol w="1844842">
                  <a:extLst>
                    <a:ext uri="{9D8B030D-6E8A-4147-A177-3AD203B41FA5}">
                      <a16:colId xmlns:a16="http://schemas.microsoft.com/office/drawing/2014/main" val="22003311"/>
                    </a:ext>
                  </a:extLst>
                </a:gridCol>
                <a:gridCol w="1275347">
                  <a:extLst>
                    <a:ext uri="{9D8B030D-6E8A-4147-A177-3AD203B41FA5}">
                      <a16:colId xmlns:a16="http://schemas.microsoft.com/office/drawing/2014/main" val="3247851546"/>
                    </a:ext>
                  </a:extLst>
                </a:gridCol>
              </a:tblGrid>
              <a:tr h="446171">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ID</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Description</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Priority</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State</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Contributors</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extLst>
                  <a:ext uri="{0D108BD9-81ED-4DB2-BD59-A6C34878D82A}">
                    <a16:rowId xmlns:a16="http://schemas.microsoft.com/office/drawing/2014/main" val="1630940503"/>
                  </a:ext>
                </a:extLst>
              </a:tr>
              <a:tr h="446171">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7</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Show the person or organisation who uploads the OER material</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Must</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algn="l" defTabSz="685800" rtl="0" eaLnBrk="1" fontAlgn="t" latinLnBrk="0" hangingPunct="1">
                        <a:spcBef>
                          <a:spcPts val="0"/>
                        </a:spcBef>
                        <a:spcAft>
                          <a:spcPts val="0"/>
                        </a:spcAft>
                      </a:pPr>
                      <a:r>
                        <a:rPr lang="en-US" sz="1200" b="0" i="0" u="none" strike="noStrike" kern="1200" dirty="0">
                          <a:solidFill>
                            <a:srgbClr val="000000"/>
                          </a:solidFill>
                          <a:effectLst/>
                          <a:latin typeface="Avenir Next" panose="020B0503020202020204" pitchFamily="34" charset="0"/>
                          <a:ea typeface="+mn-ea"/>
                          <a:cs typeface="+mn-cs"/>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995162286"/>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8</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Search X5GON OER collections for keywords</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Must</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665266583"/>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9</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View their browsing history</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Must</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966194731"/>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10</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Full screen (focus) mode to view OERs</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Must</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algn="l" defTabSz="685800" rtl="0" eaLnBrk="1" fontAlgn="t" latinLnBrk="0" hangingPunct="1">
                        <a:spcBef>
                          <a:spcPts val="0"/>
                        </a:spcBef>
                        <a:spcAft>
                          <a:spcPts val="0"/>
                        </a:spcAft>
                      </a:pPr>
                      <a:r>
                        <a:rPr lang="en-US" sz="1200" b="0" i="0" u="none" strike="noStrike" kern="1200" dirty="0">
                          <a:solidFill>
                            <a:srgbClr val="000000"/>
                          </a:solidFill>
                          <a:effectLst/>
                          <a:latin typeface="Avenir Next" panose="020B0503020202020204" pitchFamily="34" charset="0"/>
                          <a:ea typeface="+mn-ea"/>
                          <a:cs typeface="+mn-cs"/>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193227056"/>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11</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Rate an OER by pressing the like and dislike button</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Must</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Patrick</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872641278"/>
                  </a:ext>
                </a:extLst>
              </a:tr>
              <a:tr h="446171">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12</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Login and logout of their accounts.</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Should</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Patrick</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extLst>
                  <a:ext uri="{0D108BD9-81ED-4DB2-BD59-A6C34878D82A}">
                    <a16:rowId xmlns:a16="http://schemas.microsoft.com/office/drawing/2014/main" val="2160794369"/>
                  </a:ext>
                </a:extLst>
              </a:tr>
            </a:tbl>
          </a:graphicData>
        </a:graphic>
      </p:graphicFrame>
    </p:spTree>
    <p:extLst>
      <p:ext uri="{BB962C8B-B14F-4D97-AF65-F5344CB8AC3E}">
        <p14:creationId xmlns:p14="http://schemas.microsoft.com/office/powerpoint/2010/main" val="3838176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矩形 104">
            <a:extLst>
              <a:ext uri="{FF2B5EF4-FFF2-40B4-BE49-F238E27FC236}">
                <a16:creationId xmlns:a16="http://schemas.microsoft.com/office/drawing/2014/main" id="{CF5F5C6F-5690-4F33-AE81-B29E57BDFC75}"/>
              </a:ext>
            </a:extLst>
          </p:cNvPr>
          <p:cNvSpPr/>
          <p:nvPr/>
        </p:nvSpPr>
        <p:spPr>
          <a:xfrm>
            <a:off x="6650134" y="973520"/>
            <a:ext cx="2027815" cy="486352"/>
          </a:xfrm>
          <a:prstGeom prst="rect">
            <a:avLst/>
          </a:prstGeom>
        </p:spPr>
        <p:txBody>
          <a:bodyPr wrap="square">
            <a:spAutoFit/>
          </a:bodyPr>
          <a:lstStyle/>
          <a:p>
            <a:pPr>
              <a:lnSpc>
                <a:spcPct val="150000"/>
              </a:lnSpc>
            </a:pPr>
            <a:endParaRPr lang="en-US" altLang="zh-CN" sz="900" dirty="0">
              <a:solidFill>
                <a:schemeClr val="bg1"/>
              </a:solidFill>
            </a:endParaRPr>
          </a:p>
          <a:p>
            <a:pPr>
              <a:lnSpc>
                <a:spcPct val="150000"/>
              </a:lnSpc>
            </a:pPr>
            <a:endParaRPr lang="en-US" altLang="zh-CN" sz="900" dirty="0">
              <a:solidFill>
                <a:schemeClr val="bg1"/>
              </a:solidFill>
            </a:endParaRPr>
          </a:p>
        </p:txBody>
      </p:sp>
      <p:sp>
        <p:nvSpPr>
          <p:cNvPr id="7" name="矩形 35">
            <a:extLst>
              <a:ext uri="{FF2B5EF4-FFF2-40B4-BE49-F238E27FC236}">
                <a16:creationId xmlns:a16="http://schemas.microsoft.com/office/drawing/2014/main" id="{3D611D60-E52F-EC46-842F-A8A446099787}"/>
              </a:ext>
            </a:extLst>
          </p:cNvPr>
          <p:cNvSpPr/>
          <p:nvPr/>
        </p:nvSpPr>
        <p:spPr bwMode="auto">
          <a:xfrm>
            <a:off x="155788" y="183156"/>
            <a:ext cx="2887329" cy="646331"/>
          </a:xfrm>
          <a:prstGeom prst="rect">
            <a:avLst/>
          </a:prstGeom>
          <a:noFill/>
        </p:spPr>
        <p:txBody>
          <a:bodyPr wrap="none">
            <a:spAutoFit/>
          </a:bodyPr>
          <a:lstStyle/>
          <a:p>
            <a:pPr>
              <a:defRPr/>
            </a:pPr>
            <a:r>
              <a:rPr lang="en-US" altLang="zh-CN" sz="3600" kern="100" dirty="0">
                <a:ln w="0"/>
                <a:solidFill>
                  <a:schemeClr val="accent1"/>
                </a:solidFill>
                <a:effectLst>
                  <a:outerShdw blurRad="38100" dist="25400" dir="5400000" algn="ctr" rotWithShape="0">
                    <a:srgbClr val="6E747A">
                      <a:alpha val="43000"/>
                    </a:srgbClr>
                  </a:outerShdw>
                </a:effectLst>
                <a:latin typeface="SF Pro Display Semibold" pitchFamily="2" charset="0"/>
                <a:ea typeface="SF Pro Display Semibold" pitchFamily="2" charset="0"/>
                <a:cs typeface="SF Pro Display Semibold" pitchFamily="2" charset="0"/>
              </a:rPr>
              <a:t>Achievement</a:t>
            </a:r>
          </a:p>
        </p:txBody>
      </p:sp>
      <p:graphicFrame>
        <p:nvGraphicFramePr>
          <p:cNvPr id="10" name="Table 9">
            <a:extLst>
              <a:ext uri="{FF2B5EF4-FFF2-40B4-BE49-F238E27FC236}">
                <a16:creationId xmlns:a16="http://schemas.microsoft.com/office/drawing/2014/main" id="{9C0C4B79-B939-7948-9384-FF607DFCB5F0}"/>
              </a:ext>
            </a:extLst>
          </p:cNvPr>
          <p:cNvGraphicFramePr>
            <a:graphicFrameLocks noGrp="1"/>
          </p:cNvGraphicFramePr>
          <p:nvPr>
            <p:extLst>
              <p:ext uri="{D42A27DB-BD31-4B8C-83A1-F6EECF244321}">
                <p14:modId xmlns:p14="http://schemas.microsoft.com/office/powerpoint/2010/main" val="1593213112"/>
              </p:ext>
            </p:extLst>
          </p:nvPr>
        </p:nvGraphicFramePr>
        <p:xfrm>
          <a:off x="466051" y="1005604"/>
          <a:ext cx="8116475" cy="3203742"/>
        </p:xfrm>
        <a:graphic>
          <a:graphicData uri="http://schemas.openxmlformats.org/drawingml/2006/table">
            <a:tbl>
              <a:tblPr firstRow="1" bandRow="1">
                <a:tableStyleId>{5C22544A-7EE6-4342-B048-85BDC9FD1C3A}</a:tableStyleId>
              </a:tblPr>
              <a:tblGrid>
                <a:gridCol w="592728">
                  <a:extLst>
                    <a:ext uri="{9D8B030D-6E8A-4147-A177-3AD203B41FA5}">
                      <a16:colId xmlns:a16="http://schemas.microsoft.com/office/drawing/2014/main" val="142116900"/>
                    </a:ext>
                  </a:extLst>
                </a:gridCol>
                <a:gridCol w="3184358">
                  <a:extLst>
                    <a:ext uri="{9D8B030D-6E8A-4147-A177-3AD203B41FA5}">
                      <a16:colId xmlns:a16="http://schemas.microsoft.com/office/drawing/2014/main" val="3294449821"/>
                    </a:ext>
                  </a:extLst>
                </a:gridCol>
                <a:gridCol w="1219200">
                  <a:extLst>
                    <a:ext uri="{9D8B030D-6E8A-4147-A177-3AD203B41FA5}">
                      <a16:colId xmlns:a16="http://schemas.microsoft.com/office/drawing/2014/main" val="1689291219"/>
                    </a:ext>
                  </a:extLst>
                </a:gridCol>
                <a:gridCol w="1844842">
                  <a:extLst>
                    <a:ext uri="{9D8B030D-6E8A-4147-A177-3AD203B41FA5}">
                      <a16:colId xmlns:a16="http://schemas.microsoft.com/office/drawing/2014/main" val="22003311"/>
                    </a:ext>
                  </a:extLst>
                </a:gridCol>
                <a:gridCol w="1275347">
                  <a:extLst>
                    <a:ext uri="{9D8B030D-6E8A-4147-A177-3AD203B41FA5}">
                      <a16:colId xmlns:a16="http://schemas.microsoft.com/office/drawing/2014/main" val="3247851546"/>
                    </a:ext>
                  </a:extLst>
                </a:gridCol>
              </a:tblGrid>
              <a:tr h="446171">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ID</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Description</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Priority</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State</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Contributors</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extLst>
                  <a:ext uri="{0D108BD9-81ED-4DB2-BD59-A6C34878D82A}">
                    <a16:rowId xmlns:a16="http://schemas.microsoft.com/office/drawing/2014/main" val="1630940503"/>
                  </a:ext>
                </a:extLst>
              </a:tr>
              <a:tr h="446171">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13</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Buffer users’ notes for a specific OER and send them to the backend of X5GON.</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Should</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marL="0" algn="l" defTabSz="685800" rtl="0" eaLnBrk="1" fontAlgn="t" latinLnBrk="0" hangingPunct="1">
                        <a:spcBef>
                          <a:spcPts val="0"/>
                        </a:spcBef>
                        <a:spcAft>
                          <a:spcPts val="0"/>
                        </a:spcAft>
                      </a:pPr>
                      <a:r>
                        <a:rPr lang="en-US" sz="1200" b="0" i="0" u="none" strike="noStrike" kern="1200" dirty="0">
                          <a:solidFill>
                            <a:srgbClr val="000000"/>
                          </a:solidFill>
                          <a:effectLst/>
                          <a:latin typeface="Avenir Next" panose="020B0503020202020204" pitchFamily="34" charset="0"/>
                          <a:ea typeface="+mn-ea"/>
                          <a:cs typeface="+mn-cs"/>
                        </a:rPr>
                        <a:t>☑️</a:t>
                      </a:r>
                    </a:p>
                  </a:txBody>
                  <a:tcPr>
                    <a:solidFill>
                      <a:srgbClr val="FFFF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extLst>
                  <a:ext uri="{0D108BD9-81ED-4DB2-BD59-A6C34878D82A}">
                    <a16:rowId xmlns:a16="http://schemas.microsoft.com/office/drawing/2014/main" val="1995162286"/>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14</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Preload the video shown on the lists for responsiveness.</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Should</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FF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extLst>
                  <a:ext uri="{0D108BD9-81ED-4DB2-BD59-A6C34878D82A}">
                    <a16:rowId xmlns:a16="http://schemas.microsoft.com/office/drawing/2014/main" val="1665266583"/>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15</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Provide different main pages, including trending, subscribed contents.</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Should</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FF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 / Felix</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extLst>
                  <a:ext uri="{0D108BD9-81ED-4DB2-BD59-A6C34878D82A}">
                    <a16:rowId xmlns:a16="http://schemas.microsoft.com/office/drawing/2014/main" val="966194731"/>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16</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Create a simulated backend to pre-develop certain features</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Should</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marL="0" algn="l" defTabSz="685800" rtl="0" eaLnBrk="1" fontAlgn="t" latinLnBrk="0" hangingPunct="1">
                        <a:spcBef>
                          <a:spcPts val="0"/>
                        </a:spcBef>
                        <a:spcAft>
                          <a:spcPts val="0"/>
                        </a:spcAft>
                      </a:pPr>
                      <a:r>
                        <a:rPr lang="en-US" sz="1200" b="0" i="0" u="none" strike="noStrike" kern="1200" dirty="0">
                          <a:solidFill>
                            <a:srgbClr val="000000"/>
                          </a:solidFill>
                          <a:effectLst/>
                          <a:latin typeface="Avenir Next" panose="020B0503020202020204" pitchFamily="34" charset="0"/>
                          <a:ea typeface="+mn-ea"/>
                          <a:cs typeface="+mn-cs"/>
                        </a:rPr>
                        <a:t>☑️</a:t>
                      </a:r>
                    </a:p>
                  </a:txBody>
                  <a:tcPr>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Patrick</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extLst>
                  <a:ext uri="{0D108BD9-81ED-4DB2-BD59-A6C34878D82A}">
                    <a16:rowId xmlns:a16="http://schemas.microsoft.com/office/drawing/2014/main" val="1193227056"/>
                  </a:ext>
                </a:extLst>
              </a:tr>
              <a:tr h="446171">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17</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Deploy this software on different platforms, e.g. iPhone, iPad</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Could</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00B05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extLst>
                  <a:ext uri="{0D108BD9-81ED-4DB2-BD59-A6C34878D82A}">
                    <a16:rowId xmlns:a16="http://schemas.microsoft.com/office/drawing/2014/main" val="1872641278"/>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18</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Allow users to report inappropriate content</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Could</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Patrick</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extLst>
                  <a:ext uri="{0D108BD9-81ED-4DB2-BD59-A6C34878D82A}">
                    <a16:rowId xmlns:a16="http://schemas.microsoft.com/office/drawing/2014/main" val="2160794369"/>
                  </a:ext>
                </a:extLst>
              </a:tr>
            </a:tbl>
          </a:graphicData>
        </a:graphic>
      </p:graphicFrame>
    </p:spTree>
    <p:extLst>
      <p:ext uri="{BB962C8B-B14F-4D97-AF65-F5344CB8AC3E}">
        <p14:creationId xmlns:p14="http://schemas.microsoft.com/office/powerpoint/2010/main" val="14050826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矩形 104">
            <a:extLst>
              <a:ext uri="{FF2B5EF4-FFF2-40B4-BE49-F238E27FC236}">
                <a16:creationId xmlns:a16="http://schemas.microsoft.com/office/drawing/2014/main" id="{CF5F5C6F-5690-4F33-AE81-B29E57BDFC75}"/>
              </a:ext>
            </a:extLst>
          </p:cNvPr>
          <p:cNvSpPr/>
          <p:nvPr/>
        </p:nvSpPr>
        <p:spPr>
          <a:xfrm>
            <a:off x="6650134" y="973520"/>
            <a:ext cx="2027815" cy="486352"/>
          </a:xfrm>
          <a:prstGeom prst="rect">
            <a:avLst/>
          </a:prstGeom>
        </p:spPr>
        <p:txBody>
          <a:bodyPr wrap="square">
            <a:spAutoFit/>
          </a:bodyPr>
          <a:lstStyle/>
          <a:p>
            <a:pPr>
              <a:lnSpc>
                <a:spcPct val="150000"/>
              </a:lnSpc>
            </a:pPr>
            <a:endParaRPr lang="en-US" altLang="zh-CN" sz="900" dirty="0">
              <a:solidFill>
                <a:schemeClr val="bg1"/>
              </a:solidFill>
            </a:endParaRPr>
          </a:p>
          <a:p>
            <a:pPr>
              <a:lnSpc>
                <a:spcPct val="150000"/>
              </a:lnSpc>
            </a:pPr>
            <a:endParaRPr lang="en-US" altLang="zh-CN" sz="900" dirty="0">
              <a:solidFill>
                <a:schemeClr val="bg1"/>
              </a:solidFill>
            </a:endParaRPr>
          </a:p>
        </p:txBody>
      </p:sp>
      <p:sp>
        <p:nvSpPr>
          <p:cNvPr id="6" name="矩形 35">
            <a:extLst>
              <a:ext uri="{FF2B5EF4-FFF2-40B4-BE49-F238E27FC236}">
                <a16:creationId xmlns:a16="http://schemas.microsoft.com/office/drawing/2014/main" id="{D08F97A9-A42C-3044-939A-BCD8919CCED1}"/>
              </a:ext>
            </a:extLst>
          </p:cNvPr>
          <p:cNvSpPr/>
          <p:nvPr/>
        </p:nvSpPr>
        <p:spPr bwMode="auto">
          <a:xfrm>
            <a:off x="155788" y="183156"/>
            <a:ext cx="2887329" cy="646331"/>
          </a:xfrm>
          <a:prstGeom prst="rect">
            <a:avLst/>
          </a:prstGeom>
          <a:noFill/>
        </p:spPr>
        <p:txBody>
          <a:bodyPr wrap="none">
            <a:spAutoFit/>
          </a:bodyPr>
          <a:lstStyle/>
          <a:p>
            <a:pPr>
              <a:defRPr/>
            </a:pPr>
            <a:r>
              <a:rPr lang="en-US" altLang="zh-CN" sz="3600" kern="100" dirty="0">
                <a:ln w="0"/>
                <a:solidFill>
                  <a:schemeClr val="accent1"/>
                </a:solidFill>
                <a:effectLst>
                  <a:outerShdw blurRad="38100" dist="25400" dir="5400000" algn="ctr" rotWithShape="0">
                    <a:srgbClr val="6E747A">
                      <a:alpha val="43000"/>
                    </a:srgbClr>
                  </a:outerShdw>
                </a:effectLst>
                <a:latin typeface="SF Pro Display Semibold" pitchFamily="2" charset="0"/>
                <a:ea typeface="SF Pro Display Semibold" pitchFamily="2" charset="0"/>
                <a:cs typeface="SF Pro Display Semibold" pitchFamily="2" charset="0"/>
              </a:rPr>
              <a:t>Achievement</a:t>
            </a:r>
          </a:p>
        </p:txBody>
      </p:sp>
      <p:graphicFrame>
        <p:nvGraphicFramePr>
          <p:cNvPr id="7" name="Table 6">
            <a:extLst>
              <a:ext uri="{FF2B5EF4-FFF2-40B4-BE49-F238E27FC236}">
                <a16:creationId xmlns:a16="http://schemas.microsoft.com/office/drawing/2014/main" id="{E0287335-B7B7-FE43-9E93-202F6A11CE30}"/>
              </a:ext>
            </a:extLst>
          </p:cNvPr>
          <p:cNvGraphicFramePr>
            <a:graphicFrameLocks noGrp="1"/>
          </p:cNvGraphicFramePr>
          <p:nvPr>
            <p:extLst>
              <p:ext uri="{D42A27DB-BD31-4B8C-83A1-F6EECF244321}">
                <p14:modId xmlns:p14="http://schemas.microsoft.com/office/powerpoint/2010/main" val="2769177887"/>
              </p:ext>
            </p:extLst>
          </p:nvPr>
        </p:nvGraphicFramePr>
        <p:xfrm>
          <a:off x="466051" y="1005604"/>
          <a:ext cx="8116475" cy="3512753"/>
        </p:xfrm>
        <a:graphic>
          <a:graphicData uri="http://schemas.openxmlformats.org/drawingml/2006/table">
            <a:tbl>
              <a:tblPr firstRow="1" bandRow="1">
                <a:tableStyleId>{5C22544A-7EE6-4342-B048-85BDC9FD1C3A}</a:tableStyleId>
              </a:tblPr>
              <a:tblGrid>
                <a:gridCol w="592728">
                  <a:extLst>
                    <a:ext uri="{9D8B030D-6E8A-4147-A177-3AD203B41FA5}">
                      <a16:colId xmlns:a16="http://schemas.microsoft.com/office/drawing/2014/main" val="142116900"/>
                    </a:ext>
                  </a:extLst>
                </a:gridCol>
                <a:gridCol w="3184358">
                  <a:extLst>
                    <a:ext uri="{9D8B030D-6E8A-4147-A177-3AD203B41FA5}">
                      <a16:colId xmlns:a16="http://schemas.microsoft.com/office/drawing/2014/main" val="3294449821"/>
                    </a:ext>
                  </a:extLst>
                </a:gridCol>
                <a:gridCol w="1219200">
                  <a:extLst>
                    <a:ext uri="{9D8B030D-6E8A-4147-A177-3AD203B41FA5}">
                      <a16:colId xmlns:a16="http://schemas.microsoft.com/office/drawing/2014/main" val="1689291219"/>
                    </a:ext>
                  </a:extLst>
                </a:gridCol>
                <a:gridCol w="1844842">
                  <a:extLst>
                    <a:ext uri="{9D8B030D-6E8A-4147-A177-3AD203B41FA5}">
                      <a16:colId xmlns:a16="http://schemas.microsoft.com/office/drawing/2014/main" val="22003311"/>
                    </a:ext>
                  </a:extLst>
                </a:gridCol>
                <a:gridCol w="1275347">
                  <a:extLst>
                    <a:ext uri="{9D8B030D-6E8A-4147-A177-3AD203B41FA5}">
                      <a16:colId xmlns:a16="http://schemas.microsoft.com/office/drawing/2014/main" val="3247851546"/>
                    </a:ext>
                  </a:extLst>
                </a:gridCol>
              </a:tblGrid>
              <a:tr h="446171">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ID</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Description</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Priority</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State</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Contributors</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extLst>
                  <a:ext uri="{0D108BD9-81ED-4DB2-BD59-A6C34878D82A}">
                    <a16:rowId xmlns:a16="http://schemas.microsoft.com/office/drawing/2014/main" val="1630940503"/>
                  </a:ext>
                </a:extLst>
              </a:tr>
              <a:tr h="446171">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19</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Continuous Integration with Travis</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Could</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Patrick</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extLst>
                  <a:ext uri="{0D108BD9-81ED-4DB2-BD59-A6C34878D82A}">
                    <a16:rowId xmlns:a16="http://schemas.microsoft.com/office/drawing/2014/main" val="1995162286"/>
                  </a:ext>
                </a:extLst>
              </a:tr>
              <a:tr h="446171">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20</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Introduce unit testing to the Application</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Could</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marL="0" algn="l" defTabSz="685800" rtl="0" eaLnBrk="1" fontAlgn="t" latinLnBrk="0" hangingPunct="1">
                        <a:spcBef>
                          <a:spcPts val="0"/>
                        </a:spcBef>
                        <a:spcAft>
                          <a:spcPts val="0"/>
                        </a:spcAft>
                      </a:pPr>
                      <a:r>
                        <a:rPr lang="en-US" sz="1200" b="0" i="0" u="none" strike="noStrike" kern="1200" dirty="0">
                          <a:solidFill>
                            <a:srgbClr val="000000"/>
                          </a:solidFill>
                          <a:effectLst/>
                          <a:latin typeface="Avenir Next" panose="020B0503020202020204" pitchFamily="34" charset="0"/>
                          <a:ea typeface="+mn-ea"/>
                          <a:cs typeface="+mn-cs"/>
                        </a:rPr>
                        <a:t>☑️</a:t>
                      </a:r>
                    </a:p>
                  </a:txBody>
                  <a:tcPr>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Felix / Patrick</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extLst>
                  <a:ext uri="{0D108BD9-81ED-4DB2-BD59-A6C34878D82A}">
                    <a16:rowId xmlns:a16="http://schemas.microsoft.com/office/drawing/2014/main" val="1665266583"/>
                  </a:ext>
                </a:extLst>
              </a:tr>
              <a:tr h="0">
                <a:tc>
                  <a:txBody>
                    <a:bodyPr/>
                    <a:lstStyle/>
                    <a:p>
                      <a:pPr rtl="0" fontAlgn="t">
                        <a:spcBef>
                          <a:spcPts val="0"/>
                        </a:spcBef>
                        <a:spcAft>
                          <a:spcPts val="0"/>
                        </a:spcAft>
                      </a:pPr>
                      <a:r>
                        <a:rPr lang="en-GB" sz="900" b="0" i="0" u="none" strike="noStrike" dirty="0">
                          <a:solidFill>
                            <a:srgbClr val="000000"/>
                          </a:solidFill>
                          <a:effectLst/>
                          <a:latin typeface="SF Pro Display Light" pitchFamily="2" charset="0"/>
                          <a:ea typeface="SF Pro Display Light" pitchFamily="2" charset="0"/>
                          <a:cs typeface="SF Pro Display Light" pitchFamily="2" charset="0"/>
                        </a:rPr>
                        <a:t>21</a:t>
                      </a:r>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dirty="0">
                          <a:solidFill>
                            <a:srgbClr val="000000"/>
                          </a:solidFill>
                          <a:effectLst/>
                          <a:latin typeface="SF Pro Display Light" pitchFamily="2" charset="0"/>
                          <a:ea typeface="SF Pro Display Light" pitchFamily="2" charset="0"/>
                          <a:cs typeface="SF Pro Display Light" pitchFamily="2" charset="0"/>
                        </a:rPr>
                        <a:t>Have captions or translations for captions</a:t>
                      </a:r>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dirty="0">
                          <a:solidFill>
                            <a:srgbClr val="000000"/>
                          </a:solidFill>
                          <a:effectLst/>
                          <a:latin typeface="SF Pro Display Light" pitchFamily="2" charset="0"/>
                          <a:ea typeface="SF Pro Display Light" pitchFamily="2" charset="0"/>
                          <a:cs typeface="SF Pro Display Light" pitchFamily="2" charset="0"/>
                        </a:rPr>
                        <a:t>Won’t</a:t>
                      </a:r>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1464193220"/>
                  </a:ext>
                </a:extLst>
              </a:tr>
              <a:tr h="0">
                <a:tc>
                  <a:txBody>
                    <a:bodyPr/>
                    <a:lstStyle/>
                    <a:p>
                      <a:pPr rtl="0" fontAlgn="t">
                        <a:spcBef>
                          <a:spcPts val="0"/>
                        </a:spcBef>
                        <a:spcAft>
                          <a:spcPts val="0"/>
                        </a:spcAft>
                      </a:pPr>
                      <a:r>
                        <a:rPr lang="en-GB" sz="900" b="0" i="0" u="none" strike="noStrike">
                          <a:solidFill>
                            <a:srgbClr val="000000"/>
                          </a:solidFill>
                          <a:effectLst/>
                          <a:latin typeface="SF Pro Display Light" pitchFamily="2" charset="0"/>
                          <a:ea typeface="SF Pro Display Light" pitchFamily="2" charset="0"/>
                          <a:cs typeface="SF Pro Display Light" pitchFamily="2" charset="0"/>
                        </a:rPr>
                        <a:t>22</a:t>
                      </a:r>
                      <a:endParaRPr lang="en-GB" sz="900" b="0" i="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dirty="0">
                          <a:solidFill>
                            <a:srgbClr val="000000"/>
                          </a:solidFill>
                          <a:effectLst/>
                          <a:latin typeface="SF Pro Display Light" pitchFamily="2" charset="0"/>
                          <a:ea typeface="SF Pro Display Light" pitchFamily="2" charset="0"/>
                          <a:cs typeface="SF Pro Display Light" pitchFamily="2" charset="0"/>
                        </a:rPr>
                        <a:t>Allow users to upload OER from our app</a:t>
                      </a:r>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dirty="0">
                          <a:solidFill>
                            <a:srgbClr val="000000"/>
                          </a:solidFill>
                          <a:effectLst/>
                          <a:latin typeface="SF Pro Display Light" pitchFamily="2" charset="0"/>
                          <a:ea typeface="SF Pro Display Light" pitchFamily="2" charset="0"/>
                          <a:cs typeface="SF Pro Display Light" pitchFamily="2" charset="0"/>
                        </a:rPr>
                        <a:t>Won’t</a:t>
                      </a:r>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3165140076"/>
                  </a:ext>
                </a:extLst>
              </a:tr>
              <a:tr h="185588">
                <a:tc>
                  <a:txBody>
                    <a:bodyPr/>
                    <a:lstStyle/>
                    <a:p>
                      <a:pPr rtl="0" fontAlgn="t">
                        <a:spcBef>
                          <a:spcPts val="0"/>
                        </a:spcBef>
                        <a:spcAft>
                          <a:spcPts val="0"/>
                        </a:spcAft>
                      </a:pPr>
                      <a:r>
                        <a:rPr lang="en-GB" sz="900" b="0" i="0" u="none" strike="noStrike">
                          <a:solidFill>
                            <a:srgbClr val="000000"/>
                          </a:solidFill>
                          <a:effectLst/>
                          <a:latin typeface="SF Pro Display Light" pitchFamily="2" charset="0"/>
                          <a:ea typeface="SF Pro Display Light" pitchFamily="2" charset="0"/>
                          <a:cs typeface="SF Pro Display Light" pitchFamily="2" charset="0"/>
                        </a:rPr>
                        <a:t>23</a:t>
                      </a:r>
                      <a:endParaRPr lang="en-GB" sz="900" b="0" i="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Allow users to collaborative edit notes</a:t>
                      </a: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Won’t</a:t>
                      </a:r>
                    </a:p>
                  </a:txBody>
                  <a:tcPr marL="63500" marR="63500" marT="63500" marB="63500">
                    <a:solidFill>
                      <a:schemeClr val="bg2">
                        <a:lumMod val="75000"/>
                      </a:schemeClr>
                    </a:solidFill>
                  </a:tcPr>
                </a:tc>
                <a:tc>
                  <a:txBody>
                    <a:bodyPr/>
                    <a:lstStyle/>
                    <a:p>
                      <a:pPr fontAlgn="t"/>
                      <a:endParaRPr lang="en-GB" sz="900" b="0" i="0" u="none" strike="noStrike" kern="120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285113613"/>
                  </a:ext>
                </a:extLst>
              </a:tr>
              <a:tr h="185588">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24</a:t>
                      </a: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Allow commenting on OER</a:t>
                      </a: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Won’t</a:t>
                      </a:r>
                    </a:p>
                  </a:txBody>
                  <a:tcPr marL="63500" marR="63500" marT="63500" marB="63500">
                    <a:solidFill>
                      <a:schemeClr val="bg2">
                        <a:lumMod val="75000"/>
                      </a:schemeClr>
                    </a:solidFill>
                  </a:tcPr>
                </a:tc>
                <a:tc>
                  <a:txBody>
                    <a:bodyPr/>
                    <a:lstStyle/>
                    <a:p>
                      <a:pPr fontAlgn="t"/>
                      <a:endParaRPr lang="en-GB" sz="900" b="0" i="0" u="none" strike="noStrike" kern="120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3865011702"/>
                  </a:ext>
                </a:extLst>
              </a:tr>
              <a:tr h="0">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25</a:t>
                      </a: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Show users’ note to other users</a:t>
                      </a: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Won’t</a:t>
                      </a:r>
                    </a:p>
                  </a:txBody>
                  <a:tcPr marL="63500" marR="63500" marT="63500" marB="63500">
                    <a:solidFill>
                      <a:schemeClr val="bg2">
                        <a:lumMod val="75000"/>
                      </a:schemeClr>
                    </a:solidFill>
                  </a:tcPr>
                </a:tc>
                <a:tc>
                  <a:txBody>
                    <a:bodyPr/>
                    <a:lstStyle/>
                    <a:p>
                      <a:pPr fontAlgn="t"/>
                      <a:endPar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966194731"/>
                  </a:ext>
                </a:extLst>
              </a:tr>
              <a:tr h="156648">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26</a:t>
                      </a: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Keep suggesting the same OER to same use</a:t>
                      </a: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Won’t</a:t>
                      </a:r>
                    </a:p>
                  </a:txBody>
                  <a:tcPr marL="63500" marR="63500" marT="63500" marB="63500">
                    <a:solidFill>
                      <a:schemeClr val="bg2">
                        <a:lumMod val="75000"/>
                      </a:schemeClr>
                    </a:solidFill>
                  </a:tcPr>
                </a:tc>
                <a:tc>
                  <a:txBody>
                    <a:bodyPr/>
                    <a:lstStyle/>
                    <a:p>
                      <a:pPr fontAlgn="t"/>
                      <a:endPar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1193227056"/>
                  </a:ext>
                </a:extLst>
              </a:tr>
              <a:tr h="156648">
                <a:tc gridSpan="3">
                  <a:txBody>
                    <a:bodyPr/>
                    <a:lstStyle/>
                    <a:p>
                      <a:pPr algn="r" rtl="0" fontAlgn="t">
                        <a:spcBef>
                          <a:spcPts val="0"/>
                        </a:spcBef>
                        <a:spcAft>
                          <a:spcPts val="0"/>
                        </a:spcAft>
                      </a:pPr>
                      <a:r>
                        <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rPr>
                        <a:t>Key Functionalities : </a:t>
                      </a:r>
                    </a:p>
                  </a:txBody>
                  <a:tcPr marL="63500" marR="63500" marT="63500" marB="63500">
                    <a:solidFill>
                      <a:schemeClr val="accent6">
                        <a:lumMod val="60000"/>
                        <a:lumOff val="40000"/>
                      </a:schemeClr>
                    </a:solidFill>
                  </a:tcPr>
                </a:tc>
                <a:tc hMerge="1">
                  <a:txBody>
                    <a:bodyPr/>
                    <a:lstStyle/>
                    <a:p>
                      <a:pPr rtl="0" fontAlgn="t">
                        <a:spcBef>
                          <a:spcPts val="0"/>
                        </a:spcBef>
                        <a:spcAft>
                          <a:spcPts val="0"/>
                        </a:spcAft>
                      </a:pPr>
                      <a:endPar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hMerge="1">
                  <a:txBody>
                    <a:bodyPr/>
                    <a:lstStyle/>
                    <a:p>
                      <a:pPr rtl="0" fontAlgn="t">
                        <a:spcBef>
                          <a:spcPts val="0"/>
                        </a:spcBef>
                        <a:spcAft>
                          <a:spcPts val="0"/>
                        </a:spcAft>
                      </a:pPr>
                      <a:endPar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gridSpan="2">
                  <a:txBody>
                    <a:bodyPr/>
                    <a:lstStyle/>
                    <a:p>
                      <a:pPr fontAlgn="t"/>
                      <a:r>
                        <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rPr>
                        <a:t>100 %</a:t>
                      </a:r>
                    </a:p>
                  </a:txBody>
                  <a:tcPr marL="63500" marR="63500" marT="63500" marB="63500">
                    <a:solidFill>
                      <a:schemeClr val="accent6">
                        <a:lumMod val="60000"/>
                        <a:lumOff val="40000"/>
                      </a:schemeClr>
                    </a:solidFill>
                  </a:tcPr>
                </a:tc>
                <a:tc hMerge="1">
                  <a:txBody>
                    <a:bodyPr/>
                    <a:lstStyle/>
                    <a:p>
                      <a:pPr fontAlgn="t"/>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1703284547"/>
                  </a:ext>
                </a:extLst>
              </a:tr>
              <a:tr h="156648">
                <a:tc gridSpan="3">
                  <a:txBody>
                    <a:bodyPr/>
                    <a:lstStyle/>
                    <a:p>
                      <a:pPr algn="r" rtl="0" fontAlgn="t">
                        <a:spcBef>
                          <a:spcPts val="0"/>
                        </a:spcBef>
                        <a:spcAft>
                          <a:spcPts val="0"/>
                        </a:spcAft>
                      </a:pPr>
                      <a:r>
                        <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rPr>
                        <a:t>Optional Functionalities</a:t>
                      </a:r>
                    </a:p>
                  </a:txBody>
                  <a:tcPr marL="63500" marR="63500" marT="63500" marB="63500">
                    <a:solidFill>
                      <a:schemeClr val="accent6">
                        <a:lumMod val="60000"/>
                        <a:lumOff val="40000"/>
                      </a:schemeClr>
                    </a:solidFill>
                  </a:tcPr>
                </a:tc>
                <a:tc hMerge="1">
                  <a:txBody>
                    <a:bodyPr/>
                    <a:lstStyle/>
                    <a:p>
                      <a:pPr rtl="0" fontAlgn="t">
                        <a:spcBef>
                          <a:spcPts val="0"/>
                        </a:spcBef>
                        <a:spcAft>
                          <a:spcPts val="0"/>
                        </a:spcAft>
                      </a:pPr>
                      <a:endPar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hMerge="1">
                  <a:txBody>
                    <a:bodyPr/>
                    <a:lstStyle/>
                    <a:p>
                      <a:pPr rtl="0" fontAlgn="t">
                        <a:spcBef>
                          <a:spcPts val="0"/>
                        </a:spcBef>
                        <a:spcAft>
                          <a:spcPts val="0"/>
                        </a:spcAft>
                      </a:pPr>
                      <a:endPar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gridSpan="2">
                  <a:txBody>
                    <a:bodyPr/>
                    <a:lstStyle/>
                    <a:p>
                      <a:pPr fontAlgn="t"/>
                      <a:r>
                        <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rPr>
                        <a:t>100 %</a:t>
                      </a:r>
                    </a:p>
                  </a:txBody>
                  <a:tcPr marL="63500" marR="63500" marT="63500" marB="63500">
                    <a:solidFill>
                      <a:schemeClr val="accent6">
                        <a:lumMod val="60000"/>
                        <a:lumOff val="40000"/>
                      </a:schemeClr>
                    </a:solidFill>
                  </a:tcPr>
                </a:tc>
                <a:tc hMerge="1">
                  <a:txBody>
                    <a:bodyPr/>
                    <a:lstStyle/>
                    <a:p>
                      <a:pPr fontAlgn="t"/>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2886499367"/>
                  </a:ext>
                </a:extLst>
              </a:tr>
            </a:tbl>
          </a:graphicData>
        </a:graphic>
      </p:graphicFrame>
      <p:sp>
        <p:nvSpPr>
          <p:cNvPr id="8" name="Rectangle 1">
            <a:extLst>
              <a:ext uri="{FF2B5EF4-FFF2-40B4-BE49-F238E27FC236}">
                <a16:creationId xmlns:a16="http://schemas.microsoft.com/office/drawing/2014/main" id="{19A2D232-C108-744A-8437-9E0B32CB4343}"/>
              </a:ext>
            </a:extLst>
          </p:cNvPr>
          <p:cNvSpPr>
            <a:spLocks noChangeArrowheads="1"/>
          </p:cNvSpPr>
          <p:nvPr/>
        </p:nvSpPr>
        <p:spPr bwMode="auto">
          <a:xfrm>
            <a:off x="-703959" y="3879051"/>
            <a:ext cx="12486885"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361690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2F2577D5-38D5-AD4B-8CCF-8C0E9FEE73DD}"/>
              </a:ext>
            </a:extLst>
          </p:cNvPr>
          <p:cNvGraphicFramePr>
            <a:graphicFrameLocks noGrp="1"/>
          </p:cNvGraphicFramePr>
          <p:nvPr>
            <p:extLst>
              <p:ext uri="{D42A27DB-BD31-4B8C-83A1-F6EECF244321}">
                <p14:modId xmlns:p14="http://schemas.microsoft.com/office/powerpoint/2010/main" val="920953581"/>
              </p:ext>
            </p:extLst>
          </p:nvPr>
        </p:nvGraphicFramePr>
        <p:xfrm>
          <a:off x="247935" y="879869"/>
          <a:ext cx="5253993" cy="3855720"/>
        </p:xfrm>
        <a:graphic>
          <a:graphicData uri="http://schemas.openxmlformats.org/drawingml/2006/table">
            <a:tbl>
              <a:tblPr/>
              <a:tblGrid>
                <a:gridCol w="1751331">
                  <a:extLst>
                    <a:ext uri="{9D8B030D-6E8A-4147-A177-3AD203B41FA5}">
                      <a16:colId xmlns:a16="http://schemas.microsoft.com/office/drawing/2014/main" val="1011867142"/>
                    </a:ext>
                  </a:extLst>
                </a:gridCol>
                <a:gridCol w="1751331">
                  <a:extLst>
                    <a:ext uri="{9D8B030D-6E8A-4147-A177-3AD203B41FA5}">
                      <a16:colId xmlns:a16="http://schemas.microsoft.com/office/drawing/2014/main" val="1039313494"/>
                    </a:ext>
                  </a:extLst>
                </a:gridCol>
                <a:gridCol w="1751331">
                  <a:extLst>
                    <a:ext uri="{9D8B030D-6E8A-4147-A177-3AD203B41FA5}">
                      <a16:colId xmlns:a16="http://schemas.microsoft.com/office/drawing/2014/main" val="1335261150"/>
                    </a:ext>
                  </a:extLst>
                </a:gridCol>
              </a:tblGrid>
              <a:tr h="226323">
                <a:tc>
                  <a:txBody>
                    <a:bodyPr/>
                    <a:lstStyle/>
                    <a:p>
                      <a:pPr algn="ctr" rtl="0" fontAlgn="t">
                        <a:spcBef>
                          <a:spcPts val="0"/>
                        </a:spcBef>
                        <a:spcAft>
                          <a:spcPts val="0"/>
                        </a:spcAft>
                      </a:pPr>
                      <a:r>
                        <a:rPr lang="en-GB" sz="1200" b="0" i="0" u="none" strike="noStrike" dirty="0">
                          <a:solidFill>
                            <a:schemeClr val="bg1"/>
                          </a:solidFill>
                          <a:effectLst/>
                          <a:latin typeface="SF Pro Display Medium" pitchFamily="2" charset="0"/>
                          <a:ea typeface="SF Pro Display Medium" pitchFamily="2" charset="0"/>
                          <a:cs typeface="SF Pro Display Medium" pitchFamily="2" charset="0"/>
                        </a:rPr>
                        <a:t>Part Of Project</a:t>
                      </a:r>
                      <a:endParaRPr lang="en-GB" sz="1200" b="0" i="0" dirty="0">
                        <a:solidFill>
                          <a:schemeClr val="bg1"/>
                        </a:solidFill>
                        <a:effectLst/>
                        <a:latin typeface="SF Pro Display Medium" pitchFamily="2" charset="0"/>
                        <a:ea typeface="SF Pro Display Medium" pitchFamily="2" charset="0"/>
                        <a:cs typeface="SF Pro Display Medium" pitchFamily="2" charset="0"/>
                      </a:endParaRPr>
                    </a:p>
                  </a:txBody>
                  <a:tcPr marL="10800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75000"/>
                      </a:schemeClr>
                    </a:solidFill>
                  </a:tcPr>
                </a:tc>
                <a:tc>
                  <a:txBody>
                    <a:bodyPr/>
                    <a:lstStyle/>
                    <a:p>
                      <a:pPr algn="ctr" rtl="0" fontAlgn="t">
                        <a:spcBef>
                          <a:spcPts val="0"/>
                        </a:spcBef>
                        <a:spcAft>
                          <a:spcPts val="0"/>
                        </a:spcAft>
                      </a:pPr>
                      <a:r>
                        <a:rPr lang="en-GB" sz="1200" b="0" i="0" u="none" strike="noStrike" dirty="0">
                          <a:solidFill>
                            <a:schemeClr val="bg1"/>
                          </a:solidFill>
                          <a:effectLst/>
                          <a:latin typeface="SF Pro Display Medium" pitchFamily="2" charset="0"/>
                          <a:ea typeface="SF Pro Display Medium" pitchFamily="2" charset="0"/>
                          <a:cs typeface="SF Pro Display Medium" pitchFamily="2" charset="0"/>
                        </a:rPr>
                        <a:t>Patrick Wu</a:t>
                      </a:r>
                      <a:endParaRPr lang="en-GB" sz="1200" b="0" i="0" dirty="0">
                        <a:solidFill>
                          <a:schemeClr val="bg1"/>
                        </a:solidFill>
                        <a:effectLst/>
                        <a:latin typeface="SF Pro Display Medium" pitchFamily="2" charset="0"/>
                        <a:ea typeface="SF Pro Display Medium" pitchFamily="2" charset="0"/>
                        <a:cs typeface="SF Pro Display Medium" pitchFamily="2" charset="0"/>
                      </a:endParaRPr>
                    </a:p>
                  </a:txBody>
                  <a:tcPr marL="10800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75000"/>
                      </a:schemeClr>
                    </a:solidFill>
                  </a:tcPr>
                </a:tc>
                <a:tc>
                  <a:txBody>
                    <a:bodyPr/>
                    <a:lstStyle/>
                    <a:p>
                      <a:pPr algn="ctr" rtl="0" fontAlgn="t">
                        <a:spcBef>
                          <a:spcPts val="0"/>
                        </a:spcBef>
                        <a:spcAft>
                          <a:spcPts val="0"/>
                        </a:spcAft>
                      </a:pPr>
                      <a:r>
                        <a:rPr lang="en-GB" sz="1200" b="0" i="0" u="none" strike="noStrike" dirty="0">
                          <a:solidFill>
                            <a:schemeClr val="bg1"/>
                          </a:solidFill>
                          <a:effectLst/>
                          <a:latin typeface="SF Pro Display Medium" pitchFamily="2" charset="0"/>
                          <a:ea typeface="SF Pro Display Medium" pitchFamily="2" charset="0"/>
                          <a:cs typeface="SF Pro Display Medium" pitchFamily="2" charset="0"/>
                        </a:rPr>
                        <a:t>Yinrui Hu</a:t>
                      </a:r>
                      <a:endParaRPr lang="en-GB" sz="1200" b="0" i="0" dirty="0">
                        <a:solidFill>
                          <a:schemeClr val="bg1"/>
                        </a:solidFill>
                        <a:effectLst/>
                        <a:latin typeface="SF Pro Display Medium" pitchFamily="2" charset="0"/>
                        <a:ea typeface="SF Pro Display Medium" pitchFamily="2" charset="0"/>
                        <a:cs typeface="SF Pro Display Medium" pitchFamily="2" charset="0"/>
                      </a:endParaRPr>
                    </a:p>
                  </a:txBody>
                  <a:tcPr marL="10800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75000"/>
                      </a:schemeClr>
                    </a:solidFill>
                  </a:tcPr>
                </a:tc>
                <a:extLst>
                  <a:ext uri="{0D108BD9-81ED-4DB2-BD59-A6C34878D82A}">
                    <a16:rowId xmlns:a16="http://schemas.microsoft.com/office/drawing/2014/main" val="1487955951"/>
                  </a:ext>
                </a:extLst>
              </a:tr>
              <a:tr h="211825">
                <a:tc>
                  <a:txBody>
                    <a:bodyPr/>
                    <a:lstStyle/>
                    <a:p>
                      <a:r>
                        <a:rPr lang="en-GB" sz="1100" b="0" i="0" dirty="0">
                          <a:latin typeface="SF Pro Display Light" pitchFamily="2" charset="0"/>
                          <a:ea typeface="SF Pro Display Light" pitchFamily="2" charset="0"/>
                          <a:cs typeface="SF Pro Display Light" pitchFamily="2" charset="0"/>
                        </a:rPr>
                        <a:t>Client Liaison</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80%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20%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15076335"/>
                  </a:ext>
                </a:extLst>
              </a:tr>
              <a:tr h="231040">
                <a:tc>
                  <a:txBody>
                    <a:bodyPr/>
                    <a:lstStyle/>
                    <a:p>
                      <a:r>
                        <a:rPr lang="en-GB" sz="1100" b="0" i="0" dirty="0">
                          <a:latin typeface="SF Pro Display Light" pitchFamily="2" charset="0"/>
                          <a:ea typeface="SF Pro Display Light" pitchFamily="2" charset="0"/>
                          <a:cs typeface="SF Pro Display Light" pitchFamily="2" charset="0"/>
                        </a:rPr>
                        <a:t>Requirement Analysis</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60%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40%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87994810"/>
                  </a:ext>
                </a:extLst>
              </a:tr>
              <a:tr h="0">
                <a:tc>
                  <a:txBody>
                    <a:bodyPr/>
                    <a:lstStyle/>
                    <a:p>
                      <a:r>
                        <a:rPr lang="en-GB" sz="1100" b="0" i="0" dirty="0">
                          <a:latin typeface="SF Pro Display Light" pitchFamily="2" charset="0"/>
                          <a:ea typeface="SF Pro Display Light" pitchFamily="2" charset="0"/>
                          <a:cs typeface="SF Pro Display Light" pitchFamily="2" charset="0"/>
                        </a:rPr>
                        <a:t>Research</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90%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10%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64450616"/>
                  </a:ext>
                </a:extLst>
              </a:tr>
              <a:tr h="0">
                <a:tc>
                  <a:txBody>
                    <a:bodyPr/>
                    <a:lstStyle/>
                    <a:p>
                      <a:r>
                        <a:rPr lang="en-GB" sz="1100" b="0" i="0" dirty="0">
                          <a:latin typeface="SF Pro Display Light" pitchFamily="2" charset="0"/>
                          <a:ea typeface="SF Pro Display Light" pitchFamily="2" charset="0"/>
                          <a:cs typeface="SF Pro Display Light" pitchFamily="2" charset="0"/>
                        </a:rPr>
                        <a:t>UI Design</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50%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50%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85165159"/>
                  </a:ext>
                </a:extLst>
              </a:tr>
              <a:tr h="0">
                <a:tc>
                  <a:txBody>
                    <a:bodyPr/>
                    <a:lstStyle/>
                    <a:p>
                      <a:r>
                        <a:rPr lang="en-GB" sz="1100" b="0" i="0" dirty="0">
                          <a:latin typeface="SF Pro Display Light" pitchFamily="2" charset="0"/>
                          <a:ea typeface="SF Pro Display Light" pitchFamily="2" charset="0"/>
                          <a:cs typeface="SF Pro Display Light" pitchFamily="2" charset="0"/>
                        </a:rPr>
                        <a:t>Prototyping</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30%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70%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15432111"/>
                  </a:ext>
                </a:extLst>
              </a:tr>
              <a:tr h="0">
                <a:tc>
                  <a:txBody>
                    <a:bodyPr/>
                    <a:lstStyle/>
                    <a:p>
                      <a:r>
                        <a:rPr lang="en-GB" sz="1100" b="0" i="0" dirty="0">
                          <a:latin typeface="SF Pro Display Light" pitchFamily="2" charset="0"/>
                          <a:ea typeface="SF Pro Display Light" pitchFamily="2" charset="0"/>
                          <a:cs typeface="SF Pro Display Light" pitchFamily="2" charset="0"/>
                        </a:rPr>
                        <a:t>Programming</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80%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20%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49382194"/>
                  </a:ext>
                </a:extLst>
              </a:tr>
              <a:tr h="0">
                <a:tc>
                  <a:txBody>
                    <a:bodyPr/>
                    <a:lstStyle/>
                    <a:p>
                      <a:r>
                        <a:rPr lang="en-GB" sz="1100" b="0" i="0" dirty="0">
                          <a:latin typeface="SF Pro Display Light" pitchFamily="2" charset="0"/>
                          <a:ea typeface="SF Pro Display Light" pitchFamily="2" charset="0"/>
                          <a:cs typeface="SF Pro Display Light" pitchFamily="2" charset="0"/>
                        </a:rPr>
                        <a:t>Documentation</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10%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90%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41708799"/>
                  </a:ext>
                </a:extLst>
              </a:tr>
              <a:tr h="0">
                <a:tc>
                  <a:txBody>
                    <a:bodyPr/>
                    <a:lstStyle/>
                    <a:p>
                      <a:r>
                        <a:rPr lang="en-GB" sz="1100" b="0" i="0" dirty="0">
                          <a:latin typeface="SF Pro Display Light" pitchFamily="2" charset="0"/>
                          <a:ea typeface="SF Pro Display Light" pitchFamily="2" charset="0"/>
                          <a:cs typeface="SF Pro Display Light" pitchFamily="2" charset="0"/>
                        </a:rPr>
                        <a:t>Presentation</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50%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50%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81532814"/>
                  </a:ext>
                </a:extLst>
              </a:tr>
              <a:tr h="0">
                <a:tc>
                  <a:txBody>
                    <a:bodyPr/>
                    <a:lstStyle/>
                    <a:p>
                      <a:r>
                        <a:rPr lang="en-GB" sz="1100" b="0" i="0" dirty="0">
                          <a:latin typeface="SF Pro Display Light" pitchFamily="2" charset="0"/>
                          <a:ea typeface="SF Pro Display Light" pitchFamily="2" charset="0"/>
                          <a:cs typeface="SF Pro Display Light" pitchFamily="2" charset="0"/>
                        </a:rPr>
                        <a:t>Blog</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70%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30%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7195779"/>
                  </a:ext>
                </a:extLst>
              </a:tr>
              <a:tr h="0">
                <a:tc>
                  <a:txBody>
                    <a:bodyPr/>
                    <a:lstStyle/>
                    <a:p>
                      <a:r>
                        <a:rPr lang="en-GB" sz="1100" b="0" i="0" dirty="0">
                          <a:latin typeface="SF Pro Display Light" pitchFamily="2" charset="0"/>
                          <a:ea typeface="SF Pro Display Light" pitchFamily="2" charset="0"/>
                          <a:cs typeface="SF Pro Display Light" pitchFamily="2" charset="0"/>
                        </a:rPr>
                        <a:t>Testing</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10%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90%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40665910"/>
                  </a:ext>
                </a:extLst>
              </a:tr>
              <a:tr h="0">
                <a:tc>
                  <a:txBody>
                    <a:bodyPr/>
                    <a:lstStyle/>
                    <a:p>
                      <a:r>
                        <a:rPr lang="en-GB" sz="1100" b="0" i="0" dirty="0">
                          <a:latin typeface="SF Pro Display Light" pitchFamily="2" charset="0"/>
                          <a:ea typeface="SF Pro Display Light" pitchFamily="2" charset="0"/>
                          <a:cs typeface="SF Pro Display Light" pitchFamily="2" charset="0"/>
                        </a:rPr>
                        <a:t>Bi-Weekly Reports</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70%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30%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87455064"/>
                  </a:ext>
                </a:extLst>
              </a:tr>
              <a:tr h="0">
                <a:tc>
                  <a:txBody>
                    <a:bodyPr/>
                    <a:lstStyle/>
                    <a:p>
                      <a:r>
                        <a:rPr lang="en-GB" sz="1100" b="0" i="0" dirty="0">
                          <a:latin typeface="SF Pro Display Light" pitchFamily="2" charset="0"/>
                          <a:ea typeface="SF Pro Display Light" pitchFamily="2" charset="0"/>
                          <a:cs typeface="SF Pro Display Light" pitchFamily="2" charset="0"/>
                        </a:rPr>
                        <a:t>Project Website</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80%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20%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34217166"/>
                  </a:ext>
                </a:extLst>
              </a:tr>
              <a:tr h="0">
                <a:tc>
                  <a:txBody>
                    <a:bodyPr/>
                    <a:lstStyle/>
                    <a:p>
                      <a:r>
                        <a:rPr lang="en-GB" sz="1100" b="0" i="0" dirty="0">
                          <a:latin typeface="SF Pro Display Light" pitchFamily="2" charset="0"/>
                          <a:ea typeface="SF Pro Display Light" pitchFamily="2" charset="0"/>
                          <a:cs typeface="SF Pro Display Light" pitchFamily="2" charset="0"/>
                        </a:rPr>
                        <a:t>Poster Design</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80%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20%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44975551"/>
                  </a:ext>
                </a:extLst>
              </a:tr>
              <a:tr h="0">
                <a:tc>
                  <a:txBody>
                    <a:bodyPr/>
                    <a:lstStyle/>
                    <a:p>
                      <a:r>
                        <a:rPr lang="en-GB" sz="1100" b="0" i="0" dirty="0">
                          <a:latin typeface="SF Pro Display Light" pitchFamily="2" charset="0"/>
                          <a:ea typeface="SF Pro Display Light" pitchFamily="2" charset="0"/>
                          <a:cs typeface="SF Pro Display Light" pitchFamily="2" charset="0"/>
                        </a:rPr>
                        <a:t>Video Edi</a:t>
                      </a:r>
                      <a:r>
                        <a:rPr lang="en-US" altLang="zh-CN" sz="1100" b="0" i="0" dirty="0">
                          <a:latin typeface="SF Pro Display Light" pitchFamily="2" charset="0"/>
                          <a:ea typeface="SF Pro Display Light" pitchFamily="2" charset="0"/>
                          <a:cs typeface="SF Pro Display Light" pitchFamily="2" charset="0"/>
                        </a:rPr>
                        <a:t>ting</a:t>
                      </a:r>
                      <a:endParaRPr lang="en-GB" sz="1100" b="0" i="0" dirty="0">
                        <a:latin typeface="SF Pro Display Light" pitchFamily="2" charset="0"/>
                        <a:ea typeface="SF Pro Display Light" pitchFamily="2" charset="0"/>
                        <a:cs typeface="SF Pro Display Light" pitchFamily="2"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80%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20%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12576297"/>
                  </a:ext>
                </a:extLst>
              </a:tr>
            </a:tbl>
          </a:graphicData>
        </a:graphic>
      </p:graphicFrame>
      <p:sp>
        <p:nvSpPr>
          <p:cNvPr id="4" name="矩形 35">
            <a:extLst>
              <a:ext uri="{FF2B5EF4-FFF2-40B4-BE49-F238E27FC236}">
                <a16:creationId xmlns:a16="http://schemas.microsoft.com/office/drawing/2014/main" id="{96E544CB-386F-984E-860A-1188BF49695E}"/>
              </a:ext>
            </a:extLst>
          </p:cNvPr>
          <p:cNvSpPr/>
          <p:nvPr/>
        </p:nvSpPr>
        <p:spPr bwMode="auto">
          <a:xfrm>
            <a:off x="130270" y="204421"/>
            <a:ext cx="2744662" cy="646331"/>
          </a:xfrm>
          <a:prstGeom prst="rect">
            <a:avLst/>
          </a:prstGeom>
          <a:noFill/>
        </p:spPr>
        <p:txBody>
          <a:bodyPr wrap="none">
            <a:spAutoFit/>
          </a:bodyPr>
          <a:lstStyle/>
          <a:p>
            <a:pPr>
              <a:defRPr/>
            </a:pPr>
            <a:r>
              <a:rPr lang="en-US" altLang="zh-CN" sz="3600" kern="100" dirty="0">
                <a:ln w="0"/>
                <a:solidFill>
                  <a:schemeClr val="accent1"/>
                </a:solidFill>
                <a:effectLst>
                  <a:outerShdw blurRad="38100" dist="25400" dir="5400000" algn="ctr" rotWithShape="0">
                    <a:srgbClr val="6E747A">
                      <a:alpha val="43000"/>
                    </a:srgbClr>
                  </a:outerShdw>
                </a:effectLst>
                <a:latin typeface="SF Pro Display Semibold" pitchFamily="2" charset="0"/>
                <a:ea typeface="SF Pro Display Semibold" pitchFamily="2" charset="0"/>
                <a:cs typeface="SF Pro Display Semibold" pitchFamily="2" charset="0"/>
              </a:rPr>
              <a:t>Contribution</a:t>
            </a:r>
          </a:p>
        </p:txBody>
      </p:sp>
      <p:graphicFrame>
        <p:nvGraphicFramePr>
          <p:cNvPr id="5" name="Table 4">
            <a:extLst>
              <a:ext uri="{FF2B5EF4-FFF2-40B4-BE49-F238E27FC236}">
                <a16:creationId xmlns:a16="http://schemas.microsoft.com/office/drawing/2014/main" id="{8ECB4E2F-9A4F-2B42-9E93-2C32D3171444}"/>
              </a:ext>
            </a:extLst>
          </p:cNvPr>
          <p:cNvGraphicFramePr>
            <a:graphicFrameLocks noGrp="1"/>
          </p:cNvGraphicFramePr>
          <p:nvPr>
            <p:extLst>
              <p:ext uri="{D42A27DB-BD31-4B8C-83A1-F6EECF244321}">
                <p14:modId xmlns:p14="http://schemas.microsoft.com/office/powerpoint/2010/main" val="333697554"/>
              </p:ext>
            </p:extLst>
          </p:nvPr>
        </p:nvGraphicFramePr>
        <p:xfrm>
          <a:off x="5710130" y="1725868"/>
          <a:ext cx="3232788" cy="1691764"/>
        </p:xfrm>
        <a:graphic>
          <a:graphicData uri="http://schemas.openxmlformats.org/drawingml/2006/table">
            <a:tbl>
              <a:tblPr/>
              <a:tblGrid>
                <a:gridCol w="1092903">
                  <a:extLst>
                    <a:ext uri="{9D8B030D-6E8A-4147-A177-3AD203B41FA5}">
                      <a16:colId xmlns:a16="http://schemas.microsoft.com/office/drawing/2014/main" val="592193466"/>
                    </a:ext>
                  </a:extLst>
                </a:gridCol>
                <a:gridCol w="1037694">
                  <a:extLst>
                    <a:ext uri="{9D8B030D-6E8A-4147-A177-3AD203B41FA5}">
                      <a16:colId xmlns:a16="http://schemas.microsoft.com/office/drawing/2014/main" val="1498508083"/>
                    </a:ext>
                  </a:extLst>
                </a:gridCol>
                <a:gridCol w="1102191">
                  <a:extLst>
                    <a:ext uri="{9D8B030D-6E8A-4147-A177-3AD203B41FA5}">
                      <a16:colId xmlns:a16="http://schemas.microsoft.com/office/drawing/2014/main" val="1604432685"/>
                    </a:ext>
                  </a:extLst>
                </a:gridCol>
              </a:tblGrid>
              <a:tr h="437876">
                <a:tc>
                  <a:txBody>
                    <a:bodyPr/>
                    <a:lstStyle/>
                    <a:p>
                      <a:pPr rtl="0" fontAlgn="t">
                        <a:spcBef>
                          <a:spcPts val="0"/>
                        </a:spcBef>
                        <a:spcAft>
                          <a:spcPts val="0"/>
                        </a:spcAft>
                      </a:pPr>
                      <a:endParaRPr lang="en-GB" sz="1200" b="0" dirty="0">
                        <a:effectLst/>
                        <a:latin typeface="Avenir Next" panose="020B0503020202020204" pitchFamily="34" charset="0"/>
                      </a:endParaRPr>
                    </a:p>
                  </a:txBody>
                  <a:tcPr marL="10800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tc>
                  <a:txBody>
                    <a:bodyPr/>
                    <a:lstStyle/>
                    <a:p>
                      <a:pPr fontAlgn="t"/>
                      <a:r>
                        <a:rPr lang="en-GB" sz="1200" b="0" dirty="0">
                          <a:effectLst/>
                          <a:latin typeface="Avenir Next" panose="020B0503020202020204" pitchFamily="34" charset="0"/>
                        </a:rPr>
                        <a:t>Patrick Wu</a:t>
                      </a:r>
                    </a:p>
                  </a:txBody>
                  <a:tcPr marL="10800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tc>
                  <a:txBody>
                    <a:bodyPr/>
                    <a:lstStyle/>
                    <a:p>
                      <a:pPr fontAlgn="t"/>
                      <a:r>
                        <a:rPr lang="en-GB" sz="1200" b="0" dirty="0">
                          <a:effectLst/>
                          <a:latin typeface="Avenir Next" panose="020B0503020202020204" pitchFamily="34" charset="0"/>
                        </a:rPr>
                        <a:t>Yinrui Hu</a:t>
                      </a:r>
                    </a:p>
                  </a:txBody>
                  <a:tcPr marL="10800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665274909"/>
                  </a:ext>
                </a:extLst>
              </a:tr>
              <a:tr h="442604">
                <a:tc>
                  <a:txBody>
                    <a:bodyPr/>
                    <a:lstStyle/>
                    <a:p>
                      <a:r>
                        <a:rPr lang="en-GB" sz="1200">
                          <a:latin typeface="Avenir Next" panose="020B0503020202020204" pitchFamily="34" charset="0"/>
                        </a:rPr>
                        <a:t>Overall Contribution</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tc>
                  <a:txBody>
                    <a:bodyPr/>
                    <a:lstStyle/>
                    <a:p>
                      <a:r>
                        <a:rPr lang="en-GB" sz="1200" dirty="0">
                          <a:latin typeface="Avenir Next" panose="020B0503020202020204" pitchFamily="34" charset="0"/>
                        </a:rPr>
                        <a:t>60%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tc>
                  <a:txBody>
                    <a:bodyPr/>
                    <a:lstStyle/>
                    <a:p>
                      <a:r>
                        <a:rPr lang="en-GB" sz="1200" dirty="0">
                          <a:latin typeface="Avenir Next" panose="020B0503020202020204" pitchFamily="34" charset="0"/>
                        </a:rPr>
                        <a:t>40%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3126622460"/>
                  </a:ext>
                </a:extLst>
              </a:tr>
              <a:tr h="796688">
                <a:tc>
                  <a:txBody>
                    <a:bodyPr/>
                    <a:lstStyle/>
                    <a:p>
                      <a:r>
                        <a:rPr lang="en-GB" sz="1200">
                          <a:latin typeface="Avenir Next" panose="020B0503020202020204" pitchFamily="34" charset="0"/>
                        </a:rPr>
                        <a:t>Main Roles</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200" dirty="0">
                          <a:latin typeface="Avenir Next" panose="020B0503020202020204" pitchFamily="34" charset="0"/>
                        </a:rPr>
                        <a:t>Lead Developer, Researcher</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200" dirty="0">
                          <a:latin typeface="Avenir Next" panose="020B0503020202020204" pitchFamily="34" charset="0"/>
                        </a:rPr>
                        <a:t>Tester, </a:t>
                      </a:r>
                    </a:p>
                    <a:p>
                      <a:r>
                        <a:rPr lang="en-GB" sz="1200" dirty="0">
                          <a:latin typeface="Avenir Next" panose="020B0503020202020204" pitchFamily="34" charset="0"/>
                        </a:rPr>
                        <a:t>UI Designer, Video Editor</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6328923"/>
                  </a:ext>
                </a:extLst>
              </a:tr>
            </a:tbl>
          </a:graphicData>
        </a:graphic>
      </p:graphicFrame>
    </p:spTree>
    <p:extLst>
      <p:ext uri="{BB962C8B-B14F-4D97-AF65-F5344CB8AC3E}">
        <p14:creationId xmlns:p14="http://schemas.microsoft.com/office/powerpoint/2010/main" val="1729933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D9C6BC8E-C144-42D0-9A3B-7AC7D04EE7A5"/>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PRESENTATION_TITLE" val="毕业答辩"/>
</p:tagLst>
</file>

<file path=ppt/theme/theme1.xml><?xml version="1.0" encoding="utf-8"?>
<a:theme xmlns:a="http://schemas.openxmlformats.org/drawingml/2006/main" name="千图网海量PPT模板www.58pic.com​">
  <a:themeElements>
    <a:clrScheme name="答辩蓝色">
      <a:dk1>
        <a:sysClr val="windowText" lastClr="000000"/>
      </a:dk1>
      <a:lt1>
        <a:sysClr val="window" lastClr="FFFFFF"/>
      </a:lt1>
      <a:dk2>
        <a:srgbClr val="EEF2F5"/>
      </a:dk2>
      <a:lt2>
        <a:srgbClr val="E7E6E6"/>
      </a:lt2>
      <a:accent1>
        <a:srgbClr val="29323F"/>
      </a:accent1>
      <a:accent2>
        <a:srgbClr val="29323F"/>
      </a:accent2>
      <a:accent3>
        <a:srgbClr val="A5A5A5"/>
      </a:accent3>
      <a:accent4>
        <a:srgbClr val="FFC000"/>
      </a:accent4>
      <a:accent5>
        <a:srgbClr val="4472C4"/>
      </a:accent5>
      <a:accent6>
        <a:srgbClr val="70AD47"/>
      </a:accent6>
      <a:hlink>
        <a:srgbClr val="000000"/>
      </a:hlink>
      <a:folHlink>
        <a:srgbClr val="954F72"/>
      </a:folHlink>
    </a:clrScheme>
    <a:fontScheme name="标准3">
      <a:majorFont>
        <a:latin typeface="Arial"/>
        <a:ea typeface="微软雅黑"/>
        <a:cs typeface=""/>
      </a:majorFont>
      <a:minorFont>
        <a:latin typeface="Calibri Light"/>
        <a:ea typeface="微软雅黑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FFFF"/>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1599</TotalTime>
  <Words>650</Words>
  <Application>Microsoft Macintosh PowerPoint</Application>
  <PresentationFormat>On-screen Show (16:9)</PresentationFormat>
  <Paragraphs>225</Paragraphs>
  <Slides>7</Slides>
  <Notes>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7</vt:i4>
      </vt:variant>
    </vt:vector>
  </HeadingPairs>
  <TitlesOfParts>
    <vt:vector size="17" baseType="lpstr">
      <vt:lpstr>等线</vt:lpstr>
      <vt:lpstr>Arial</vt:lpstr>
      <vt:lpstr>Avenir Next</vt:lpstr>
      <vt:lpstr>Calibri</vt:lpstr>
      <vt:lpstr>Calibri Light</vt:lpstr>
      <vt:lpstr>SF Pro Display</vt:lpstr>
      <vt:lpstr>SF Pro Display Light</vt:lpstr>
      <vt:lpstr>SF Pro Display Medium</vt:lpstr>
      <vt:lpstr>SF Pro Display Semibold</vt:lpstr>
      <vt:lpstr>千图网海量PPT模板www.58pic.com​</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Wu, Patrick</cp:lastModifiedBy>
  <cp:revision>444</cp:revision>
  <dcterms:created xsi:type="dcterms:W3CDTF">2017-05-01T12:27:42Z</dcterms:created>
  <dcterms:modified xsi:type="dcterms:W3CDTF">2020-03-25T05:45:14Z</dcterms:modified>
</cp:coreProperties>
</file>

<file path=docProps/thumbnail.jpeg>
</file>